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4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8" r:id="rId13"/>
    <p:sldId id="342" r:id="rId14"/>
    <p:sldId id="270" r:id="rId15"/>
    <p:sldId id="328" r:id="rId16"/>
    <p:sldId id="345" r:id="rId17"/>
    <p:sldId id="344" r:id="rId18"/>
    <p:sldId id="323" r:id="rId19"/>
    <p:sldId id="331" r:id="rId20"/>
    <p:sldId id="332" r:id="rId21"/>
    <p:sldId id="333" r:id="rId22"/>
    <p:sldId id="334" r:id="rId23"/>
    <p:sldId id="335" r:id="rId24"/>
    <p:sldId id="33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757" autoAdjust="0"/>
  </p:normalViewPr>
  <p:slideViewPr>
    <p:cSldViewPr snapToGrid="0">
      <p:cViewPr varScale="1">
        <p:scale>
          <a:sx n="106" d="100"/>
          <a:sy n="106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2484D-EFE5-47F6-B2A6-24726D6E81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FAB115-7524-4392-86D4-6F3003BB95CF}">
      <dgm:prSet phldrT="[Text]" custT="1"/>
      <dgm:spPr>
        <a:solidFill>
          <a:srgbClr val="297F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76022" tIns="88011" rIns="44006" bIns="88011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KAEE</a:t>
          </a:r>
          <a:b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Kerncurriculum</a:t>
          </a:r>
          <a:b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(Module B.KAEE.01-8)</a:t>
          </a:r>
          <a:b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66 C</a:t>
          </a:r>
        </a:p>
      </dgm:t>
    </dgm:pt>
    <dgm:pt modelId="{A707C883-7597-4FC0-97E9-F90B750B927B}" type="parTrans" cxnId="{B51C4F64-5F25-4728-914E-ADF4CB1F1E8E}">
      <dgm:prSet/>
      <dgm:spPr/>
      <dgm:t>
        <a:bodyPr/>
        <a:lstStyle/>
        <a:p>
          <a:endParaRPr lang="de-DE"/>
        </a:p>
      </dgm:t>
    </dgm:pt>
    <dgm:pt modelId="{4FE95D2D-AC6D-4FA8-B01B-4B8CD9D257EB}" type="sibTrans" cxnId="{B51C4F64-5F25-4728-914E-ADF4CB1F1E8E}">
      <dgm:prSet/>
      <dgm:spPr/>
      <dgm:t>
        <a:bodyPr/>
        <a:lstStyle/>
        <a:p>
          <a:endParaRPr lang="de-DE"/>
        </a:p>
      </dgm:t>
    </dgm:pt>
    <dgm:pt modelId="{8A6D0B37-A406-4B29-9004-451B82F2C7C5}">
      <dgm:prSet phldrT="[Text]" custT="1"/>
      <dgm:spPr>
        <a:solidFill>
          <a:srgbClr val="297F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76022" tIns="88011" rIns="44006" bIns="88011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2. Fach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/>
          </a:r>
          <a:b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14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66 C</a:t>
          </a:r>
        </a:p>
      </dgm:t>
    </dgm:pt>
    <dgm:pt modelId="{CE5BEFF9-B850-4439-B3BC-FA6BA1AEADF3}" type="parTrans" cxnId="{5940680B-A80D-4B09-BA7E-60ED7D1906D4}">
      <dgm:prSet/>
      <dgm:spPr/>
      <dgm:t>
        <a:bodyPr/>
        <a:lstStyle/>
        <a:p>
          <a:endParaRPr lang="de-DE"/>
        </a:p>
      </dgm:t>
    </dgm:pt>
    <dgm:pt modelId="{E9616DA2-F2E4-4BD9-86FB-7A1A812296A7}" type="sibTrans" cxnId="{5940680B-A80D-4B09-BA7E-60ED7D1906D4}">
      <dgm:prSet/>
      <dgm:spPr/>
      <dgm:t>
        <a:bodyPr/>
        <a:lstStyle/>
        <a:p>
          <a:endParaRPr lang="de-DE"/>
        </a:p>
      </dgm:t>
    </dgm:pt>
    <dgm:pt modelId="{1FE08907-76ED-4E0B-B2C9-972AD63C2708}">
      <dgm:prSet phldrT="[Text]" custT="1"/>
      <dgm:spPr/>
      <dgm:t>
        <a:bodyPr/>
        <a:lstStyle/>
        <a:p>
          <a:r>
            <a:rPr lang="de-DE" sz="2400" dirty="0"/>
            <a:t>Professionalisierungsbereich</a:t>
          </a:r>
          <a:br>
            <a:rPr lang="de-DE" sz="2400" dirty="0"/>
          </a:br>
          <a:r>
            <a:rPr lang="de-DE" sz="2400" dirty="0"/>
            <a:t>36 C</a:t>
          </a:r>
          <a:r>
            <a:rPr lang="de-DE" sz="2600" dirty="0"/>
            <a:t/>
          </a:r>
          <a:br>
            <a:rPr lang="de-DE" sz="2600" dirty="0"/>
          </a:br>
          <a:r>
            <a:rPr lang="de-DE" sz="2000" dirty="0"/>
            <a:t>(inkl. Schlüsselkompetenzen „SSK“)</a:t>
          </a:r>
        </a:p>
      </dgm:t>
    </dgm:pt>
    <dgm:pt modelId="{07EFC8B2-7D5D-4BAB-85FF-2AD892B5A79D}" type="parTrans" cxnId="{6E2CB3CD-3FDB-4FB1-B647-1EEB0FCE4AB1}">
      <dgm:prSet/>
      <dgm:spPr/>
      <dgm:t>
        <a:bodyPr/>
        <a:lstStyle/>
        <a:p>
          <a:endParaRPr lang="de-DE"/>
        </a:p>
      </dgm:t>
    </dgm:pt>
    <dgm:pt modelId="{B631E5B7-593E-4C0D-B3E2-E64FBC9598EE}" type="sibTrans" cxnId="{6E2CB3CD-3FDB-4FB1-B647-1EEB0FCE4AB1}">
      <dgm:prSet/>
      <dgm:spPr/>
      <dgm:t>
        <a:bodyPr/>
        <a:lstStyle/>
        <a:p>
          <a:endParaRPr lang="de-DE"/>
        </a:p>
      </dgm:t>
    </dgm:pt>
    <dgm:pt modelId="{294C5165-4EC2-461B-8631-E73918DD0553}">
      <dgm:prSet phldrT="[Text]"/>
      <dgm:spPr>
        <a:solidFill>
          <a:srgbClr val="297FD5">
            <a:hueOff val="214284"/>
            <a:satOff val="-24046"/>
            <a:lumOff val="4118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2017" tIns="88011" rIns="44006" bIns="88011" numCol="1" spcCol="1270" anchor="ctr" anchorCtr="0"/>
        <a:lstStyle/>
        <a:p>
          <a:r>
            <a:rPr lang="de-DE" dirty="0"/>
            <a:t>Bachelorarbeit</a:t>
          </a:r>
          <a:br>
            <a:rPr lang="de-DE" dirty="0"/>
          </a:br>
          <a:r>
            <a:rPr lang="de-DE" dirty="0"/>
            <a:t>12 C</a:t>
          </a:r>
        </a:p>
      </dgm:t>
    </dgm:pt>
    <dgm:pt modelId="{E55132EC-21DF-4998-9231-1E8BC7BC51D1}" type="parTrans" cxnId="{D729B60E-F470-4076-AE69-4C039FDA543A}">
      <dgm:prSet/>
      <dgm:spPr/>
      <dgm:t>
        <a:bodyPr/>
        <a:lstStyle/>
        <a:p>
          <a:endParaRPr lang="de-DE"/>
        </a:p>
      </dgm:t>
    </dgm:pt>
    <dgm:pt modelId="{68838B87-2AC3-4D08-8FB4-7810966D45B5}" type="sibTrans" cxnId="{D729B60E-F470-4076-AE69-4C039FDA543A}">
      <dgm:prSet/>
      <dgm:spPr/>
      <dgm:t>
        <a:bodyPr/>
        <a:lstStyle/>
        <a:p>
          <a:endParaRPr lang="de-DE"/>
        </a:p>
      </dgm:t>
    </dgm:pt>
    <dgm:pt modelId="{456A2EEA-BAC0-47A7-AA01-4ECFED67DE2C}" type="pres">
      <dgm:prSet presAssocID="{84A2484D-EFE5-47F6-B2A6-24726D6E81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67A3A0-4F5E-4042-99E1-5DB6885BE321}" type="pres">
      <dgm:prSet presAssocID="{85FAB115-7524-4392-86D4-6F3003BB95CF}" presName="node" presStyleLbl="node1" presStyleIdx="0" presStyleCnt="4" custScaleY="127669">
        <dgm:presLayoutVars>
          <dgm:bulletEnabled val="1"/>
        </dgm:presLayoutVars>
      </dgm:prSet>
      <dgm:spPr>
        <a:xfrm>
          <a:off x="583698" y="2250"/>
          <a:ext cx="2278980" cy="1367388"/>
        </a:xfrm>
        <a:prstGeom prst="rect">
          <a:avLst/>
        </a:prstGeom>
      </dgm:spPr>
      <dgm:t>
        <a:bodyPr/>
        <a:lstStyle/>
        <a:p>
          <a:endParaRPr lang="de-DE"/>
        </a:p>
      </dgm:t>
    </dgm:pt>
    <dgm:pt modelId="{11C446C6-AEB1-4B56-863F-82AFFD0B9635}" type="pres">
      <dgm:prSet presAssocID="{4FE95D2D-AC6D-4FA8-B01B-4B8CD9D257EB}" presName="sibTrans" presStyleCnt="0"/>
      <dgm:spPr/>
    </dgm:pt>
    <dgm:pt modelId="{D748C9F8-1828-408B-9B59-3C0CBF62E245}" type="pres">
      <dgm:prSet presAssocID="{8A6D0B37-A406-4B29-9004-451B82F2C7C5}" presName="node" presStyleLbl="node1" presStyleIdx="1" presStyleCnt="4" custScaleY="127669">
        <dgm:presLayoutVars>
          <dgm:bulletEnabled val="1"/>
        </dgm:presLayoutVars>
      </dgm:prSet>
      <dgm:spPr>
        <a:xfrm>
          <a:off x="3090576" y="2250"/>
          <a:ext cx="2278980" cy="1367388"/>
        </a:xfrm>
        <a:prstGeom prst="rect">
          <a:avLst/>
        </a:prstGeom>
      </dgm:spPr>
      <dgm:t>
        <a:bodyPr/>
        <a:lstStyle/>
        <a:p>
          <a:endParaRPr lang="de-DE"/>
        </a:p>
      </dgm:t>
    </dgm:pt>
    <dgm:pt modelId="{E475BA49-A08E-4123-9752-C7AA264035B5}" type="pres">
      <dgm:prSet presAssocID="{E9616DA2-F2E4-4BD9-86FB-7A1A812296A7}" presName="sibTrans" presStyleCnt="0"/>
      <dgm:spPr/>
    </dgm:pt>
    <dgm:pt modelId="{728D3E97-B320-4915-B897-8C7AE886E5E4}" type="pres">
      <dgm:prSet presAssocID="{1FE08907-76ED-4E0B-B2C9-972AD63C2708}" presName="node" presStyleLbl="node1" presStyleIdx="2" presStyleCnt="4" custScaleX="151267" custScaleY="68764" custLinFactNeighborX="0" custLinFactNeighborY="-10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9D9742-3E66-40B9-8DEA-9AFC03900102}" type="pres">
      <dgm:prSet presAssocID="{B631E5B7-593E-4C0D-B3E2-E64FBC9598EE}" presName="sibTrans" presStyleCnt="0"/>
      <dgm:spPr/>
    </dgm:pt>
    <dgm:pt modelId="{FA009332-565D-4158-849E-91F1452F2473}" type="pres">
      <dgm:prSet presAssocID="{294C5165-4EC2-461B-8631-E73918DD0553}" presName="node" presStyleLbl="node1" presStyleIdx="3" presStyleCnt="4" custScaleX="68008" custScaleY="54510" custLinFactNeighborX="0" custLinFactNeighborY="165">
        <dgm:presLayoutVars>
          <dgm:bulletEnabled val="1"/>
        </dgm:presLayoutVars>
      </dgm:prSet>
      <dgm:spPr>
        <a:xfrm>
          <a:off x="1837137" y="3195072"/>
          <a:ext cx="2278980" cy="1367388"/>
        </a:xfrm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5940680B-A80D-4B09-BA7E-60ED7D1906D4}" srcId="{84A2484D-EFE5-47F6-B2A6-24726D6E811B}" destId="{8A6D0B37-A406-4B29-9004-451B82F2C7C5}" srcOrd="1" destOrd="0" parTransId="{CE5BEFF9-B850-4439-B3BC-FA6BA1AEADF3}" sibTransId="{E9616DA2-F2E4-4BD9-86FB-7A1A812296A7}"/>
    <dgm:cxn modelId="{6E2CB3CD-3FDB-4FB1-B647-1EEB0FCE4AB1}" srcId="{84A2484D-EFE5-47F6-B2A6-24726D6E811B}" destId="{1FE08907-76ED-4E0B-B2C9-972AD63C2708}" srcOrd="2" destOrd="0" parTransId="{07EFC8B2-7D5D-4BAB-85FF-2AD892B5A79D}" sibTransId="{B631E5B7-593E-4C0D-B3E2-E64FBC9598EE}"/>
    <dgm:cxn modelId="{83CC73A4-9AE4-4254-8114-47010C354D49}" type="presOf" srcId="{294C5165-4EC2-461B-8631-E73918DD0553}" destId="{FA009332-565D-4158-849E-91F1452F2473}" srcOrd="0" destOrd="0" presId="urn:microsoft.com/office/officeart/2005/8/layout/default"/>
    <dgm:cxn modelId="{269EA3B0-E040-47F5-B46F-0C8CD5676AE8}" type="presOf" srcId="{1FE08907-76ED-4E0B-B2C9-972AD63C2708}" destId="{728D3E97-B320-4915-B897-8C7AE886E5E4}" srcOrd="0" destOrd="0" presId="urn:microsoft.com/office/officeart/2005/8/layout/default"/>
    <dgm:cxn modelId="{2EB9C8A5-FA10-4D43-939A-41382D7110DD}" type="presOf" srcId="{8A6D0B37-A406-4B29-9004-451B82F2C7C5}" destId="{D748C9F8-1828-408B-9B59-3C0CBF62E245}" srcOrd="0" destOrd="0" presId="urn:microsoft.com/office/officeart/2005/8/layout/default"/>
    <dgm:cxn modelId="{B88E58B7-E269-46EF-B456-1F4DA4F68EE4}" type="presOf" srcId="{84A2484D-EFE5-47F6-B2A6-24726D6E811B}" destId="{456A2EEA-BAC0-47A7-AA01-4ECFED67DE2C}" srcOrd="0" destOrd="0" presId="urn:microsoft.com/office/officeart/2005/8/layout/default"/>
    <dgm:cxn modelId="{9F615EF5-C4EA-446B-86D4-5D0211ECC34D}" type="presOf" srcId="{85FAB115-7524-4392-86D4-6F3003BB95CF}" destId="{4167A3A0-4F5E-4042-99E1-5DB6885BE321}" srcOrd="0" destOrd="0" presId="urn:microsoft.com/office/officeart/2005/8/layout/default"/>
    <dgm:cxn modelId="{D729B60E-F470-4076-AE69-4C039FDA543A}" srcId="{84A2484D-EFE5-47F6-B2A6-24726D6E811B}" destId="{294C5165-4EC2-461B-8631-E73918DD0553}" srcOrd="3" destOrd="0" parTransId="{E55132EC-21DF-4998-9231-1E8BC7BC51D1}" sibTransId="{68838B87-2AC3-4D08-8FB4-7810966D45B5}"/>
    <dgm:cxn modelId="{B51C4F64-5F25-4728-914E-ADF4CB1F1E8E}" srcId="{84A2484D-EFE5-47F6-B2A6-24726D6E811B}" destId="{85FAB115-7524-4392-86D4-6F3003BB95CF}" srcOrd="0" destOrd="0" parTransId="{A707C883-7597-4FC0-97E9-F90B750B927B}" sibTransId="{4FE95D2D-AC6D-4FA8-B01B-4B8CD9D257EB}"/>
    <dgm:cxn modelId="{B028EC4F-3627-47D9-8A02-66D4772F8A1C}" type="presParOf" srcId="{456A2EEA-BAC0-47A7-AA01-4ECFED67DE2C}" destId="{4167A3A0-4F5E-4042-99E1-5DB6885BE321}" srcOrd="0" destOrd="0" presId="urn:microsoft.com/office/officeart/2005/8/layout/default"/>
    <dgm:cxn modelId="{1B43443C-62EE-4631-92B6-5A5B6B3F9AE8}" type="presParOf" srcId="{456A2EEA-BAC0-47A7-AA01-4ECFED67DE2C}" destId="{11C446C6-AEB1-4B56-863F-82AFFD0B9635}" srcOrd="1" destOrd="0" presId="urn:microsoft.com/office/officeart/2005/8/layout/default"/>
    <dgm:cxn modelId="{AF091C90-0105-4DD9-828B-4958332BABF6}" type="presParOf" srcId="{456A2EEA-BAC0-47A7-AA01-4ECFED67DE2C}" destId="{D748C9F8-1828-408B-9B59-3C0CBF62E245}" srcOrd="2" destOrd="0" presId="urn:microsoft.com/office/officeart/2005/8/layout/default"/>
    <dgm:cxn modelId="{EA814026-13B9-42A4-851C-811F7EA1712F}" type="presParOf" srcId="{456A2EEA-BAC0-47A7-AA01-4ECFED67DE2C}" destId="{E475BA49-A08E-4123-9752-C7AA264035B5}" srcOrd="3" destOrd="0" presId="urn:microsoft.com/office/officeart/2005/8/layout/default"/>
    <dgm:cxn modelId="{A46BE19D-1851-48F4-89F0-D4D495B50FAA}" type="presParOf" srcId="{456A2EEA-BAC0-47A7-AA01-4ECFED67DE2C}" destId="{728D3E97-B320-4915-B897-8C7AE886E5E4}" srcOrd="4" destOrd="0" presId="urn:microsoft.com/office/officeart/2005/8/layout/default"/>
    <dgm:cxn modelId="{95A05C02-98F3-4EE7-9217-B16DDD6E3DA7}" type="presParOf" srcId="{456A2EEA-BAC0-47A7-AA01-4ECFED67DE2C}" destId="{399D9742-3E66-40B9-8DEA-9AFC03900102}" srcOrd="5" destOrd="0" presId="urn:microsoft.com/office/officeart/2005/8/layout/default"/>
    <dgm:cxn modelId="{FF14F535-DBCD-4372-A181-CBAF4AF983F3}" type="presParOf" srcId="{456A2EEA-BAC0-47A7-AA01-4ECFED67DE2C}" destId="{FA009332-565D-4158-849E-91F1452F24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EDE36-43B1-4C46-BD79-817A8F145E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6D6D6C-EB80-4375-9C94-56A25D7A166F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B.KAEE.01 „Grundlagen der KA/EE“ (8 C)</a:t>
          </a:r>
          <a:endParaRPr lang="de-DE" dirty="0">
            <a:solidFill>
              <a:schemeClr val="bg1"/>
            </a:solidFill>
          </a:endParaRPr>
        </a:p>
      </dgm:t>
    </dgm:pt>
    <dgm:pt modelId="{10DC8B6F-5476-4EC5-BB3E-0509C108A888}" type="parTrans" cxnId="{65CABB96-833B-4682-89C9-D93A2D4047E1}">
      <dgm:prSet/>
      <dgm:spPr/>
      <dgm:t>
        <a:bodyPr/>
        <a:lstStyle/>
        <a:p>
          <a:endParaRPr lang="de-DE"/>
        </a:p>
      </dgm:t>
    </dgm:pt>
    <dgm:pt modelId="{075500DD-9C93-4C08-B0C6-2414CBFF3ECD}" type="sibTrans" cxnId="{65CABB96-833B-4682-89C9-D93A2D4047E1}">
      <dgm:prSet/>
      <dgm:spPr/>
      <dgm:t>
        <a:bodyPr/>
        <a:lstStyle/>
        <a:p>
          <a:endParaRPr lang="de-DE"/>
        </a:p>
      </dgm:t>
    </dgm:pt>
    <dgm:pt modelId="{49C744E2-8EBA-46F0-BC19-5AE77C737F5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b="1" dirty="0" smtClean="0">
              <a:solidFill>
                <a:schemeClr val="bg1"/>
              </a:solidFill>
            </a:rPr>
            <a:t>B.KAEE.03 „Methoden der Feldforschung“ (9 C)</a:t>
          </a:r>
        </a:p>
        <a:p>
          <a:endParaRPr lang="de-DE" b="0" i="1" dirty="0">
            <a:solidFill>
              <a:schemeClr val="bg1"/>
            </a:solidFill>
          </a:endParaRPr>
        </a:p>
      </dgm:t>
    </dgm:pt>
    <dgm:pt modelId="{21B276A8-928A-4BD9-B84E-537D38E65BE9}" type="parTrans" cxnId="{DD9D7823-B967-4F5E-AE80-FC1FFC53DEFA}">
      <dgm:prSet/>
      <dgm:spPr/>
      <dgm:t>
        <a:bodyPr/>
        <a:lstStyle/>
        <a:p>
          <a:endParaRPr lang="de-DE"/>
        </a:p>
      </dgm:t>
    </dgm:pt>
    <dgm:pt modelId="{F4391C70-EC07-4AF2-8921-F01787F756A4}" type="sibTrans" cxnId="{DD9D7823-B967-4F5E-AE80-FC1FFC53DEFA}">
      <dgm:prSet/>
      <dgm:spPr/>
      <dgm:t>
        <a:bodyPr/>
        <a:lstStyle/>
        <a:p>
          <a:endParaRPr lang="de-DE"/>
        </a:p>
      </dgm:t>
    </dgm:pt>
    <dgm:pt modelId="{3056202A-D799-4E6A-B6F4-D658CE4BFE7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b="1" i="0" dirty="0" smtClean="0">
              <a:solidFill>
                <a:schemeClr val="bg1"/>
              </a:solidFill>
            </a:rPr>
            <a:t>B.KAEE.02 „Kulturhistorische Methoden“ (9 C)</a:t>
          </a:r>
          <a:endParaRPr lang="de-DE" b="0" i="1" dirty="0" smtClean="0">
            <a:solidFill>
              <a:schemeClr val="bg1"/>
            </a:solidFill>
          </a:endParaRPr>
        </a:p>
      </dgm:t>
    </dgm:pt>
    <dgm:pt modelId="{1F8BBC83-0670-4380-A945-F59A5F5F0590}" type="parTrans" cxnId="{6BA688B4-78A9-466D-9B9E-ABA51A00720F}">
      <dgm:prSet/>
      <dgm:spPr/>
      <dgm:t>
        <a:bodyPr/>
        <a:lstStyle/>
        <a:p>
          <a:endParaRPr lang="de-DE"/>
        </a:p>
      </dgm:t>
    </dgm:pt>
    <dgm:pt modelId="{0398BA47-A4B0-46BC-919B-E1761D6C93AB}" type="sibTrans" cxnId="{6BA688B4-78A9-466D-9B9E-ABA51A00720F}">
      <dgm:prSet/>
      <dgm:spPr/>
      <dgm:t>
        <a:bodyPr/>
        <a:lstStyle/>
        <a:p>
          <a:endParaRPr lang="de-DE"/>
        </a:p>
      </dgm:t>
    </dgm:pt>
    <dgm:pt modelId="{34A9F5EB-9480-43EB-B7F9-B26A593AC6DA}">
      <dgm:prSet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B.KAEE.04 „Kulturtheorie“ (8 C)</a:t>
          </a:r>
          <a:endParaRPr lang="de-DE" b="0" i="1" dirty="0">
            <a:solidFill>
              <a:schemeClr val="bg1"/>
            </a:solidFill>
          </a:endParaRPr>
        </a:p>
      </dgm:t>
    </dgm:pt>
    <dgm:pt modelId="{4F8ADCED-721E-4B12-8721-43EAE5C2E472}" type="parTrans" cxnId="{1B64D6A2-6783-45E5-8114-EA68E30DE65D}">
      <dgm:prSet/>
      <dgm:spPr/>
      <dgm:t>
        <a:bodyPr/>
        <a:lstStyle/>
        <a:p>
          <a:endParaRPr lang="de-DE"/>
        </a:p>
      </dgm:t>
    </dgm:pt>
    <dgm:pt modelId="{320A57E6-DE8E-45F6-8161-00C7EB0F3854}" type="sibTrans" cxnId="{1B64D6A2-6783-45E5-8114-EA68E30DE65D}">
      <dgm:prSet/>
      <dgm:spPr/>
      <dgm:t>
        <a:bodyPr/>
        <a:lstStyle/>
        <a:p>
          <a:endParaRPr lang="de-DE"/>
        </a:p>
      </dgm:t>
    </dgm:pt>
    <dgm:pt modelId="{5F2B420E-69EB-4B74-B797-3A3AFF5F0E29}" type="pres">
      <dgm:prSet presAssocID="{66BEDE36-43B1-4C46-BD79-817A8F145EE0}" presName="diagram" presStyleCnt="0">
        <dgm:presLayoutVars>
          <dgm:dir/>
          <dgm:resizeHandles val="exact"/>
        </dgm:presLayoutVars>
      </dgm:prSet>
      <dgm:spPr/>
    </dgm:pt>
    <dgm:pt modelId="{1D99F616-8F2F-4643-8656-2B6570C54CA9}" type="pres">
      <dgm:prSet presAssocID="{026D6D6C-EB80-4375-9C94-56A25D7A166F}" presName="node" presStyleLbl="node1" presStyleIdx="0" presStyleCnt="4" custLinFactNeighborX="767" custLinFactNeighborY="23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52F176-2CDF-4C0E-8AB9-AF450ABE7F7A}" type="pres">
      <dgm:prSet presAssocID="{075500DD-9C93-4C08-B0C6-2414CBFF3ECD}" presName="sibTrans" presStyleCnt="0"/>
      <dgm:spPr/>
    </dgm:pt>
    <dgm:pt modelId="{A6449F14-8D54-42A1-AC4C-4DB3D0A39DAE}" type="pres">
      <dgm:prSet presAssocID="{3056202A-D799-4E6A-B6F4-D658CE4BFE73}" presName="node" presStyleLbl="node1" presStyleIdx="1" presStyleCnt="4" custLinFactNeighborX="-383" custLinFactNeighborY="2302">
        <dgm:presLayoutVars>
          <dgm:bulletEnabled val="1"/>
        </dgm:presLayoutVars>
      </dgm:prSet>
      <dgm:spPr/>
    </dgm:pt>
    <dgm:pt modelId="{80A58085-2AEC-4F3D-8B88-BF201B2AE80B}" type="pres">
      <dgm:prSet presAssocID="{0398BA47-A4B0-46BC-919B-E1761D6C93AB}" presName="sibTrans" presStyleCnt="0"/>
      <dgm:spPr/>
    </dgm:pt>
    <dgm:pt modelId="{5E30D7D8-8611-44F5-B0A0-BE3B9F255D12}" type="pres">
      <dgm:prSet presAssocID="{49C744E2-8EBA-46F0-BC19-5AE77C737F5E}" presName="node" presStyleLbl="node1" presStyleIdx="2" presStyleCnt="4">
        <dgm:presLayoutVars>
          <dgm:bulletEnabled val="1"/>
        </dgm:presLayoutVars>
      </dgm:prSet>
      <dgm:spPr/>
    </dgm:pt>
    <dgm:pt modelId="{FC136D61-EFDC-42DC-983F-BCBB859421C3}" type="pres">
      <dgm:prSet presAssocID="{F4391C70-EC07-4AF2-8921-F01787F756A4}" presName="sibTrans" presStyleCnt="0"/>
      <dgm:spPr/>
    </dgm:pt>
    <dgm:pt modelId="{889F13A8-252D-41BD-AA5B-9AC632235DDA}" type="pres">
      <dgm:prSet presAssocID="{34A9F5EB-9480-43EB-B7F9-B26A593AC6DA}" presName="node" presStyleLbl="node1" presStyleIdx="3" presStyleCnt="4">
        <dgm:presLayoutVars>
          <dgm:bulletEnabled val="1"/>
        </dgm:presLayoutVars>
      </dgm:prSet>
      <dgm:spPr/>
    </dgm:pt>
  </dgm:ptLst>
  <dgm:cxnLst>
    <dgm:cxn modelId="{DD9D7823-B967-4F5E-AE80-FC1FFC53DEFA}" srcId="{66BEDE36-43B1-4C46-BD79-817A8F145EE0}" destId="{49C744E2-8EBA-46F0-BC19-5AE77C737F5E}" srcOrd="2" destOrd="0" parTransId="{21B276A8-928A-4BD9-B84E-537D38E65BE9}" sibTransId="{F4391C70-EC07-4AF2-8921-F01787F756A4}"/>
    <dgm:cxn modelId="{F6F4B2C6-DB75-40AF-A19F-48C6784FE4C4}" type="presOf" srcId="{66BEDE36-43B1-4C46-BD79-817A8F145EE0}" destId="{5F2B420E-69EB-4B74-B797-3A3AFF5F0E29}" srcOrd="0" destOrd="0" presId="urn:microsoft.com/office/officeart/2005/8/layout/default"/>
    <dgm:cxn modelId="{6BA688B4-78A9-466D-9B9E-ABA51A00720F}" srcId="{66BEDE36-43B1-4C46-BD79-817A8F145EE0}" destId="{3056202A-D799-4E6A-B6F4-D658CE4BFE73}" srcOrd="1" destOrd="0" parTransId="{1F8BBC83-0670-4380-A945-F59A5F5F0590}" sibTransId="{0398BA47-A4B0-46BC-919B-E1761D6C93AB}"/>
    <dgm:cxn modelId="{65CABB96-833B-4682-89C9-D93A2D4047E1}" srcId="{66BEDE36-43B1-4C46-BD79-817A8F145EE0}" destId="{026D6D6C-EB80-4375-9C94-56A25D7A166F}" srcOrd="0" destOrd="0" parTransId="{10DC8B6F-5476-4EC5-BB3E-0509C108A888}" sibTransId="{075500DD-9C93-4C08-B0C6-2414CBFF3ECD}"/>
    <dgm:cxn modelId="{08BBEDA6-3DE5-464D-9DFE-8C0FCA485687}" type="presOf" srcId="{3056202A-D799-4E6A-B6F4-D658CE4BFE73}" destId="{A6449F14-8D54-42A1-AC4C-4DB3D0A39DAE}" srcOrd="0" destOrd="0" presId="urn:microsoft.com/office/officeart/2005/8/layout/default"/>
    <dgm:cxn modelId="{0DF227DE-6ABA-4C6E-8DF1-0DE6405533FA}" type="presOf" srcId="{026D6D6C-EB80-4375-9C94-56A25D7A166F}" destId="{1D99F616-8F2F-4643-8656-2B6570C54CA9}" srcOrd="0" destOrd="0" presId="urn:microsoft.com/office/officeart/2005/8/layout/default"/>
    <dgm:cxn modelId="{2FBFACC1-B1A1-4EA1-86BC-D3D561571149}" type="presOf" srcId="{49C744E2-8EBA-46F0-BC19-5AE77C737F5E}" destId="{5E30D7D8-8611-44F5-B0A0-BE3B9F255D12}" srcOrd="0" destOrd="0" presId="urn:microsoft.com/office/officeart/2005/8/layout/default"/>
    <dgm:cxn modelId="{482BD0A7-4B5E-4FC9-A999-020F4027923A}" type="presOf" srcId="{34A9F5EB-9480-43EB-B7F9-B26A593AC6DA}" destId="{889F13A8-252D-41BD-AA5B-9AC632235DDA}" srcOrd="0" destOrd="0" presId="urn:microsoft.com/office/officeart/2005/8/layout/default"/>
    <dgm:cxn modelId="{1B64D6A2-6783-45E5-8114-EA68E30DE65D}" srcId="{66BEDE36-43B1-4C46-BD79-817A8F145EE0}" destId="{34A9F5EB-9480-43EB-B7F9-B26A593AC6DA}" srcOrd="3" destOrd="0" parTransId="{4F8ADCED-721E-4B12-8721-43EAE5C2E472}" sibTransId="{320A57E6-DE8E-45F6-8161-00C7EB0F3854}"/>
    <dgm:cxn modelId="{14EA7D8F-5FF4-4330-A56D-E0C3B3FE052A}" type="presParOf" srcId="{5F2B420E-69EB-4B74-B797-3A3AFF5F0E29}" destId="{1D99F616-8F2F-4643-8656-2B6570C54CA9}" srcOrd="0" destOrd="0" presId="urn:microsoft.com/office/officeart/2005/8/layout/default"/>
    <dgm:cxn modelId="{90B36783-746C-46F6-BD00-B9AD4437FA6B}" type="presParOf" srcId="{5F2B420E-69EB-4B74-B797-3A3AFF5F0E29}" destId="{AF52F176-2CDF-4C0E-8AB9-AF450ABE7F7A}" srcOrd="1" destOrd="0" presId="urn:microsoft.com/office/officeart/2005/8/layout/default"/>
    <dgm:cxn modelId="{D0A348A7-3E05-4054-BDB9-92F49DFC1F9A}" type="presParOf" srcId="{5F2B420E-69EB-4B74-B797-3A3AFF5F0E29}" destId="{A6449F14-8D54-42A1-AC4C-4DB3D0A39DAE}" srcOrd="2" destOrd="0" presId="urn:microsoft.com/office/officeart/2005/8/layout/default"/>
    <dgm:cxn modelId="{DCEE5CDB-8AC5-4BB2-9C30-AB0AB547745D}" type="presParOf" srcId="{5F2B420E-69EB-4B74-B797-3A3AFF5F0E29}" destId="{80A58085-2AEC-4F3D-8B88-BF201B2AE80B}" srcOrd="3" destOrd="0" presId="urn:microsoft.com/office/officeart/2005/8/layout/default"/>
    <dgm:cxn modelId="{5585A15B-11D6-4CBE-A771-D8F712E9DF38}" type="presParOf" srcId="{5F2B420E-69EB-4B74-B797-3A3AFF5F0E29}" destId="{5E30D7D8-8611-44F5-B0A0-BE3B9F255D12}" srcOrd="4" destOrd="0" presId="urn:microsoft.com/office/officeart/2005/8/layout/default"/>
    <dgm:cxn modelId="{4A1D99C4-4A20-4B99-BA66-EBC2461D3AA2}" type="presParOf" srcId="{5F2B420E-69EB-4B74-B797-3A3AFF5F0E29}" destId="{FC136D61-EFDC-42DC-983F-BCBB859421C3}" srcOrd="5" destOrd="0" presId="urn:microsoft.com/office/officeart/2005/8/layout/default"/>
    <dgm:cxn modelId="{99E52E22-96D6-4BD8-831F-C52F496822BC}" type="presParOf" srcId="{5F2B420E-69EB-4B74-B797-3A3AFF5F0E29}" destId="{889F13A8-252D-41BD-AA5B-9AC632235D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4F614-E231-4D0D-BBC5-92984CB0F6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868A17-A214-4F74-85C8-1FE77626A970}">
      <dgm:prSet phldrT="[Text]"/>
      <dgm:spPr>
        <a:solidFill>
          <a:srgbClr val="00B0F0"/>
        </a:solidFill>
      </dgm:spPr>
      <dgm:t>
        <a:bodyPr/>
        <a:lstStyle/>
        <a:p>
          <a:r>
            <a:rPr lang="de-DE" b="1" i="0" dirty="0" smtClean="0">
              <a:solidFill>
                <a:schemeClr val="bg1"/>
              </a:solidFill>
            </a:rPr>
            <a:t>B.KAEE.05 „Klassische und vergleichende Forschungsfelder und Fachgeschichte“ (8 C)</a:t>
          </a:r>
          <a:endParaRPr lang="de-DE" dirty="0">
            <a:solidFill>
              <a:schemeClr val="bg1"/>
            </a:solidFill>
          </a:endParaRPr>
        </a:p>
      </dgm:t>
    </dgm:pt>
    <dgm:pt modelId="{4A4F519E-A594-42C8-8960-90D1C38F8696}" type="parTrans" cxnId="{6258C34E-68BA-477C-9CE5-808A57494130}">
      <dgm:prSet/>
      <dgm:spPr/>
      <dgm:t>
        <a:bodyPr/>
        <a:lstStyle/>
        <a:p>
          <a:endParaRPr lang="de-DE"/>
        </a:p>
      </dgm:t>
    </dgm:pt>
    <dgm:pt modelId="{54C6F20A-D698-460F-8706-062184B12546}" type="sibTrans" cxnId="{6258C34E-68BA-477C-9CE5-808A57494130}">
      <dgm:prSet/>
      <dgm:spPr/>
      <dgm:t>
        <a:bodyPr/>
        <a:lstStyle/>
        <a:p>
          <a:endParaRPr lang="de-DE"/>
        </a:p>
      </dgm:t>
    </dgm:pt>
    <dgm:pt modelId="{D5E13B0A-53FB-4478-9D37-C8A9598B79DF}">
      <dgm:prSet/>
      <dgm:spPr>
        <a:solidFill>
          <a:srgbClr val="00B0F0"/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B.KAEE.06 „Themen- und Theorievertiefung“ (8 C)</a:t>
          </a:r>
          <a:endParaRPr lang="de-DE" dirty="0">
            <a:solidFill>
              <a:schemeClr val="bg1"/>
            </a:solidFill>
          </a:endParaRPr>
        </a:p>
      </dgm:t>
    </dgm:pt>
    <dgm:pt modelId="{F68927CD-E14D-4B83-A1F3-C9F90146A07B}" type="parTrans" cxnId="{052C07D0-A73E-459A-A13E-BB5B3276BB7C}">
      <dgm:prSet/>
      <dgm:spPr/>
      <dgm:t>
        <a:bodyPr/>
        <a:lstStyle/>
        <a:p>
          <a:endParaRPr lang="de-DE"/>
        </a:p>
      </dgm:t>
    </dgm:pt>
    <dgm:pt modelId="{92D8D586-3ECD-4CB6-B3A2-9C98B28322D4}" type="sibTrans" cxnId="{052C07D0-A73E-459A-A13E-BB5B3276BB7C}">
      <dgm:prSet/>
      <dgm:spPr/>
      <dgm:t>
        <a:bodyPr/>
        <a:lstStyle/>
        <a:p>
          <a:endParaRPr lang="de-DE"/>
        </a:p>
      </dgm:t>
    </dgm:pt>
    <dgm:pt modelId="{1F214970-D628-4590-AEB3-C71F701209CF}">
      <dgm:prSet/>
      <dgm:spPr>
        <a:solidFill>
          <a:srgbClr val="00B0F0"/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B.KAEE.07 „Praxisfelder“ (8 C)  </a:t>
          </a:r>
          <a:endParaRPr lang="de-DE" b="0" dirty="0">
            <a:solidFill>
              <a:schemeClr val="bg1"/>
            </a:solidFill>
          </a:endParaRPr>
        </a:p>
      </dgm:t>
    </dgm:pt>
    <dgm:pt modelId="{2EC8E53E-ACFF-4ED0-B7FE-0FE708A69B44}" type="parTrans" cxnId="{04C72BA1-D1C6-4A14-9A61-2F8A5D80AAF7}">
      <dgm:prSet/>
      <dgm:spPr/>
      <dgm:t>
        <a:bodyPr/>
        <a:lstStyle/>
        <a:p>
          <a:endParaRPr lang="de-DE"/>
        </a:p>
      </dgm:t>
    </dgm:pt>
    <dgm:pt modelId="{8F296C5A-2653-41F4-A5A5-8881ADD9DAC6}" type="sibTrans" cxnId="{04C72BA1-D1C6-4A14-9A61-2F8A5D80AAF7}">
      <dgm:prSet/>
      <dgm:spPr/>
      <dgm:t>
        <a:bodyPr/>
        <a:lstStyle/>
        <a:p>
          <a:endParaRPr lang="de-DE"/>
        </a:p>
      </dgm:t>
    </dgm:pt>
    <dgm:pt modelId="{3ADBBDAD-37CD-406A-B575-7F616C2FEAE6}">
      <dgm:prSet/>
      <dgm:spPr>
        <a:solidFill>
          <a:srgbClr val="00B0F0"/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B.KAEE.08 „Forschungsfelder“ (8C)</a:t>
          </a:r>
          <a:endParaRPr lang="de-DE" b="1" dirty="0">
            <a:solidFill>
              <a:schemeClr val="bg1"/>
            </a:solidFill>
          </a:endParaRPr>
        </a:p>
      </dgm:t>
    </dgm:pt>
    <dgm:pt modelId="{48761D4B-3B06-4808-AC2B-7A23991F9E02}" type="parTrans" cxnId="{6C22E4FF-EBA0-4E2B-A304-130293F297B5}">
      <dgm:prSet/>
      <dgm:spPr/>
      <dgm:t>
        <a:bodyPr/>
        <a:lstStyle/>
        <a:p>
          <a:endParaRPr lang="de-DE"/>
        </a:p>
      </dgm:t>
    </dgm:pt>
    <dgm:pt modelId="{3B5FC55F-635A-4D4C-81E7-8AB68CA8C378}" type="sibTrans" cxnId="{6C22E4FF-EBA0-4E2B-A304-130293F297B5}">
      <dgm:prSet/>
      <dgm:spPr/>
      <dgm:t>
        <a:bodyPr/>
        <a:lstStyle/>
        <a:p>
          <a:endParaRPr lang="de-DE"/>
        </a:p>
      </dgm:t>
    </dgm:pt>
    <dgm:pt modelId="{D343123E-78A5-478B-ACC5-F4646022107B}" type="pres">
      <dgm:prSet presAssocID="{B464F614-E231-4D0D-BBC5-92984CB0F62B}" presName="diagram" presStyleCnt="0">
        <dgm:presLayoutVars>
          <dgm:dir/>
          <dgm:resizeHandles val="exact"/>
        </dgm:presLayoutVars>
      </dgm:prSet>
      <dgm:spPr/>
    </dgm:pt>
    <dgm:pt modelId="{06A69C6B-32A3-4AC9-830E-355C96743339}" type="pres">
      <dgm:prSet presAssocID="{DE868A17-A214-4F74-85C8-1FE77626A9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4263F9-7E5C-4DF4-9508-07B9BAF32154}" type="pres">
      <dgm:prSet presAssocID="{54C6F20A-D698-460F-8706-062184B12546}" presName="sibTrans" presStyleCnt="0"/>
      <dgm:spPr/>
    </dgm:pt>
    <dgm:pt modelId="{C774949F-74D0-47F5-BBC4-C6B9F3420431}" type="pres">
      <dgm:prSet presAssocID="{1F214970-D628-4590-AEB3-C71F701209CF}" presName="node" presStyleLbl="node1" presStyleIdx="1" presStyleCnt="4">
        <dgm:presLayoutVars>
          <dgm:bulletEnabled val="1"/>
        </dgm:presLayoutVars>
      </dgm:prSet>
      <dgm:spPr/>
    </dgm:pt>
    <dgm:pt modelId="{3D159646-8B07-410E-9D2B-106121577AE1}" type="pres">
      <dgm:prSet presAssocID="{8F296C5A-2653-41F4-A5A5-8881ADD9DAC6}" presName="sibTrans" presStyleCnt="0"/>
      <dgm:spPr/>
    </dgm:pt>
    <dgm:pt modelId="{7CE55A2B-E266-40B6-B85A-BD81F862E83E}" type="pres">
      <dgm:prSet presAssocID="{D5E13B0A-53FB-4478-9D37-C8A9598B79DF}" presName="node" presStyleLbl="node1" presStyleIdx="2" presStyleCnt="4">
        <dgm:presLayoutVars>
          <dgm:bulletEnabled val="1"/>
        </dgm:presLayoutVars>
      </dgm:prSet>
      <dgm:spPr/>
    </dgm:pt>
    <dgm:pt modelId="{75337C51-EBDA-4191-B299-D25DE3C01DE3}" type="pres">
      <dgm:prSet presAssocID="{92D8D586-3ECD-4CB6-B3A2-9C98B28322D4}" presName="sibTrans" presStyleCnt="0"/>
      <dgm:spPr/>
    </dgm:pt>
    <dgm:pt modelId="{3FD1067E-87B8-4B32-9839-03F9B7B0E0B0}" type="pres">
      <dgm:prSet presAssocID="{3ADBBDAD-37CD-406A-B575-7F616C2FEA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2C07D0-A73E-459A-A13E-BB5B3276BB7C}" srcId="{B464F614-E231-4D0D-BBC5-92984CB0F62B}" destId="{D5E13B0A-53FB-4478-9D37-C8A9598B79DF}" srcOrd="2" destOrd="0" parTransId="{F68927CD-E14D-4B83-A1F3-C9F90146A07B}" sibTransId="{92D8D586-3ECD-4CB6-B3A2-9C98B28322D4}"/>
    <dgm:cxn modelId="{1AF39883-B463-492D-A3E6-8FE3B9746614}" type="presOf" srcId="{3ADBBDAD-37CD-406A-B575-7F616C2FEAE6}" destId="{3FD1067E-87B8-4B32-9839-03F9B7B0E0B0}" srcOrd="0" destOrd="0" presId="urn:microsoft.com/office/officeart/2005/8/layout/default"/>
    <dgm:cxn modelId="{04C72BA1-D1C6-4A14-9A61-2F8A5D80AAF7}" srcId="{B464F614-E231-4D0D-BBC5-92984CB0F62B}" destId="{1F214970-D628-4590-AEB3-C71F701209CF}" srcOrd="1" destOrd="0" parTransId="{2EC8E53E-ACFF-4ED0-B7FE-0FE708A69B44}" sibTransId="{8F296C5A-2653-41F4-A5A5-8881ADD9DAC6}"/>
    <dgm:cxn modelId="{98C5FCE3-78A2-4E93-BB83-6AA7DD682972}" type="presOf" srcId="{D5E13B0A-53FB-4478-9D37-C8A9598B79DF}" destId="{7CE55A2B-E266-40B6-B85A-BD81F862E83E}" srcOrd="0" destOrd="0" presId="urn:microsoft.com/office/officeart/2005/8/layout/default"/>
    <dgm:cxn modelId="{6258C34E-68BA-477C-9CE5-808A57494130}" srcId="{B464F614-E231-4D0D-BBC5-92984CB0F62B}" destId="{DE868A17-A214-4F74-85C8-1FE77626A970}" srcOrd="0" destOrd="0" parTransId="{4A4F519E-A594-42C8-8960-90D1C38F8696}" sibTransId="{54C6F20A-D698-460F-8706-062184B12546}"/>
    <dgm:cxn modelId="{BAA6178A-E4A1-42FC-AFD4-8E7B14B5A0E4}" type="presOf" srcId="{DE868A17-A214-4F74-85C8-1FE77626A970}" destId="{06A69C6B-32A3-4AC9-830E-355C96743339}" srcOrd="0" destOrd="0" presId="urn:microsoft.com/office/officeart/2005/8/layout/default"/>
    <dgm:cxn modelId="{E9A075A5-C872-4EEB-9FBE-B0127B5E861D}" type="presOf" srcId="{B464F614-E231-4D0D-BBC5-92984CB0F62B}" destId="{D343123E-78A5-478B-ACC5-F4646022107B}" srcOrd="0" destOrd="0" presId="urn:microsoft.com/office/officeart/2005/8/layout/default"/>
    <dgm:cxn modelId="{4F5284F5-F683-4B39-8D23-53BEEF6710A1}" type="presOf" srcId="{1F214970-D628-4590-AEB3-C71F701209CF}" destId="{C774949F-74D0-47F5-BBC4-C6B9F3420431}" srcOrd="0" destOrd="0" presId="urn:microsoft.com/office/officeart/2005/8/layout/default"/>
    <dgm:cxn modelId="{6C22E4FF-EBA0-4E2B-A304-130293F297B5}" srcId="{B464F614-E231-4D0D-BBC5-92984CB0F62B}" destId="{3ADBBDAD-37CD-406A-B575-7F616C2FEAE6}" srcOrd="3" destOrd="0" parTransId="{48761D4B-3B06-4808-AC2B-7A23991F9E02}" sibTransId="{3B5FC55F-635A-4D4C-81E7-8AB68CA8C378}"/>
    <dgm:cxn modelId="{CE2996FD-F984-4922-B0EA-93976E11C323}" type="presParOf" srcId="{D343123E-78A5-478B-ACC5-F4646022107B}" destId="{06A69C6B-32A3-4AC9-830E-355C96743339}" srcOrd="0" destOrd="0" presId="urn:microsoft.com/office/officeart/2005/8/layout/default"/>
    <dgm:cxn modelId="{6FF07041-C90B-4B98-B70B-514A31A772BE}" type="presParOf" srcId="{D343123E-78A5-478B-ACC5-F4646022107B}" destId="{A44263F9-7E5C-4DF4-9508-07B9BAF32154}" srcOrd="1" destOrd="0" presId="urn:microsoft.com/office/officeart/2005/8/layout/default"/>
    <dgm:cxn modelId="{AD9BB0EA-3D5C-4BC5-BBC4-E76D04E0AFFA}" type="presParOf" srcId="{D343123E-78A5-478B-ACC5-F4646022107B}" destId="{C774949F-74D0-47F5-BBC4-C6B9F3420431}" srcOrd="2" destOrd="0" presId="urn:microsoft.com/office/officeart/2005/8/layout/default"/>
    <dgm:cxn modelId="{9EE775B4-2DE0-4E4F-A7CC-1DF778411E64}" type="presParOf" srcId="{D343123E-78A5-478B-ACC5-F4646022107B}" destId="{3D159646-8B07-410E-9D2B-106121577AE1}" srcOrd="3" destOrd="0" presId="urn:microsoft.com/office/officeart/2005/8/layout/default"/>
    <dgm:cxn modelId="{CBA206C4-FA54-455C-B38E-7AECEB43E8F5}" type="presParOf" srcId="{D343123E-78A5-478B-ACC5-F4646022107B}" destId="{7CE55A2B-E266-40B6-B85A-BD81F862E83E}" srcOrd="4" destOrd="0" presId="urn:microsoft.com/office/officeart/2005/8/layout/default"/>
    <dgm:cxn modelId="{5D5C9FF9-9662-4F90-B692-C7D9AA3A26ED}" type="presParOf" srcId="{D343123E-78A5-478B-ACC5-F4646022107B}" destId="{75337C51-EBDA-4191-B299-D25DE3C01DE3}" srcOrd="5" destOrd="0" presId="urn:microsoft.com/office/officeart/2005/8/layout/default"/>
    <dgm:cxn modelId="{A19B076C-F374-48B3-A811-FB3BCCB34465}" type="presParOf" srcId="{D343123E-78A5-478B-ACC5-F4646022107B}" destId="{3FD1067E-87B8-4B32-9839-03F9B7B0E0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B38B9C-4BEF-45A4-91FE-1AC9D7CFDAE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EA6CE-561B-4AAA-B0F9-BB0FA14ECD86}">
      <dgm:prSet phldrT="[Text]"/>
      <dgm:spPr/>
      <dgm:t>
        <a:bodyPr/>
        <a:lstStyle/>
        <a:p>
          <a:r>
            <a:rPr lang="de-DE" dirty="0"/>
            <a:t>B.KAEE.01:</a:t>
          </a:r>
          <a:br>
            <a:rPr lang="de-DE" dirty="0"/>
          </a:br>
          <a:r>
            <a:rPr lang="de-DE" dirty="0"/>
            <a:t>Grundlagen der KAEE</a:t>
          </a:r>
        </a:p>
      </dgm:t>
    </dgm:pt>
    <dgm:pt modelId="{FEA2EF57-AF5F-41A5-A58E-48A64995DF04}" type="parTrans" cxnId="{36F2C331-49C2-4B01-87F0-51F83AF00635}">
      <dgm:prSet/>
      <dgm:spPr/>
      <dgm:t>
        <a:bodyPr/>
        <a:lstStyle/>
        <a:p>
          <a:endParaRPr lang="de-DE"/>
        </a:p>
      </dgm:t>
    </dgm:pt>
    <dgm:pt modelId="{14D8D9DC-2493-4F32-957C-9B48171124DC}" type="sibTrans" cxnId="{36F2C331-49C2-4B01-87F0-51F83AF00635}">
      <dgm:prSet/>
      <dgm:spPr/>
      <dgm:t>
        <a:bodyPr/>
        <a:lstStyle/>
        <a:p>
          <a:endParaRPr lang="de-DE"/>
        </a:p>
      </dgm:t>
    </dgm:pt>
    <dgm:pt modelId="{2460C338-47BA-477E-97D7-13A8A41C1FE8}">
      <dgm:prSet phldrT="[Text]"/>
      <dgm:spPr/>
      <dgm:t>
        <a:bodyPr/>
        <a:lstStyle/>
        <a:p>
          <a:r>
            <a:rPr lang="de-DE" dirty="0"/>
            <a:t>Vorlesung</a:t>
          </a:r>
        </a:p>
      </dgm:t>
    </dgm:pt>
    <dgm:pt modelId="{4921A018-54D0-4492-B504-6555E1FE8D6B}" type="parTrans" cxnId="{D4B3F18D-E6EA-42F8-9961-CD3F63B8E413}">
      <dgm:prSet/>
      <dgm:spPr/>
      <dgm:t>
        <a:bodyPr/>
        <a:lstStyle/>
        <a:p>
          <a:endParaRPr lang="de-DE"/>
        </a:p>
      </dgm:t>
    </dgm:pt>
    <dgm:pt modelId="{CAEA7F84-0E26-4017-AB89-B910ED083022}" type="sibTrans" cxnId="{D4B3F18D-E6EA-42F8-9961-CD3F63B8E413}">
      <dgm:prSet/>
      <dgm:spPr/>
      <dgm:t>
        <a:bodyPr/>
        <a:lstStyle/>
        <a:p>
          <a:endParaRPr lang="de-DE"/>
        </a:p>
      </dgm:t>
    </dgm:pt>
    <dgm:pt modelId="{F72CC135-44C0-4495-AE12-780958D70649}">
      <dgm:prSet phldrT="[Text]"/>
      <dgm:spPr/>
      <dgm:t>
        <a:bodyPr/>
        <a:lstStyle/>
        <a:p>
          <a:r>
            <a:rPr lang="de-DE" dirty="0"/>
            <a:t>B.KAEE.02: Kulturhistorische Methoden</a:t>
          </a:r>
        </a:p>
      </dgm:t>
    </dgm:pt>
    <dgm:pt modelId="{E7BB7BB0-0236-45F6-96D1-4BDD540D0262}" type="parTrans" cxnId="{557FC969-1891-44B2-8774-0229B72874C3}">
      <dgm:prSet/>
      <dgm:spPr/>
      <dgm:t>
        <a:bodyPr/>
        <a:lstStyle/>
        <a:p>
          <a:endParaRPr lang="de-DE"/>
        </a:p>
      </dgm:t>
    </dgm:pt>
    <dgm:pt modelId="{5E9BBA82-1FF4-4B68-80F8-820B5D118F78}" type="sibTrans" cxnId="{557FC969-1891-44B2-8774-0229B72874C3}">
      <dgm:prSet/>
      <dgm:spPr/>
      <dgm:t>
        <a:bodyPr/>
        <a:lstStyle/>
        <a:p>
          <a:endParaRPr lang="de-DE"/>
        </a:p>
      </dgm:t>
    </dgm:pt>
    <dgm:pt modelId="{3BB1AA0F-E031-45FC-9B05-C105D6FF94DA}">
      <dgm:prSet phldrT="[Text]"/>
      <dgm:spPr/>
      <dgm:t>
        <a:bodyPr/>
        <a:lstStyle/>
        <a:p>
          <a:r>
            <a:rPr lang="de-DE" dirty="0"/>
            <a:t>Seminar</a:t>
          </a:r>
        </a:p>
      </dgm:t>
    </dgm:pt>
    <dgm:pt modelId="{1CEE2E9A-D6F8-499F-8E49-1C267FE4F37D}" type="parTrans" cxnId="{9A17503E-01A2-4BD5-BBB6-C0FE2C8974D5}">
      <dgm:prSet/>
      <dgm:spPr/>
      <dgm:t>
        <a:bodyPr/>
        <a:lstStyle/>
        <a:p>
          <a:endParaRPr lang="de-DE"/>
        </a:p>
      </dgm:t>
    </dgm:pt>
    <dgm:pt modelId="{C1F80E15-5951-4337-8D0F-E65398302F58}" type="sibTrans" cxnId="{9A17503E-01A2-4BD5-BBB6-C0FE2C8974D5}">
      <dgm:prSet/>
      <dgm:spPr/>
      <dgm:t>
        <a:bodyPr/>
        <a:lstStyle/>
        <a:p>
          <a:endParaRPr lang="de-DE"/>
        </a:p>
      </dgm:t>
    </dgm:pt>
    <dgm:pt modelId="{9ABAD452-CF07-47C5-BA1E-91BB022D0F9B}">
      <dgm:prSet phldrT="[Text]"/>
      <dgm:spPr/>
      <dgm:t>
        <a:bodyPr/>
        <a:lstStyle/>
        <a:p>
          <a:r>
            <a:rPr lang="de-DE" dirty="0"/>
            <a:t>Übung</a:t>
          </a:r>
        </a:p>
      </dgm:t>
    </dgm:pt>
    <dgm:pt modelId="{6D303395-FDA2-46D9-880D-D8BB3E6A591C}" type="parTrans" cxnId="{816F944B-4FFA-4C9B-BCC2-3F9A20C86B4F}">
      <dgm:prSet/>
      <dgm:spPr/>
      <dgm:t>
        <a:bodyPr/>
        <a:lstStyle/>
        <a:p>
          <a:endParaRPr lang="de-DE"/>
        </a:p>
      </dgm:t>
    </dgm:pt>
    <dgm:pt modelId="{0B9A198E-C2CD-48E5-B272-693F36599F07}" type="sibTrans" cxnId="{816F944B-4FFA-4C9B-BCC2-3F9A20C86B4F}">
      <dgm:prSet/>
      <dgm:spPr/>
      <dgm:t>
        <a:bodyPr/>
        <a:lstStyle/>
        <a:p>
          <a:endParaRPr lang="de-DE"/>
        </a:p>
      </dgm:t>
    </dgm:pt>
    <dgm:pt modelId="{3E81641D-028F-471B-A949-B82FFEC5C985}">
      <dgm:prSet phldrT="[Text]"/>
      <dgm:spPr/>
      <dgm:t>
        <a:bodyPr/>
        <a:lstStyle/>
        <a:p>
          <a:r>
            <a:rPr lang="de-DE" dirty="0"/>
            <a:t>Tutorium</a:t>
          </a:r>
        </a:p>
      </dgm:t>
    </dgm:pt>
    <dgm:pt modelId="{4E7E62F6-77EA-4269-B6ED-C0736ABCDAE6}" type="sibTrans" cxnId="{AD86C6C6-C9FC-42F6-A29E-7E63F3105E94}">
      <dgm:prSet/>
      <dgm:spPr/>
      <dgm:t>
        <a:bodyPr/>
        <a:lstStyle/>
        <a:p>
          <a:endParaRPr lang="de-DE"/>
        </a:p>
      </dgm:t>
    </dgm:pt>
    <dgm:pt modelId="{7DD15F19-A4AA-4046-9924-4D20452D8038}" type="parTrans" cxnId="{AD86C6C6-C9FC-42F6-A29E-7E63F3105E94}">
      <dgm:prSet/>
      <dgm:spPr/>
      <dgm:t>
        <a:bodyPr/>
        <a:lstStyle/>
        <a:p>
          <a:endParaRPr lang="de-DE"/>
        </a:p>
      </dgm:t>
    </dgm:pt>
    <dgm:pt modelId="{3E7CA090-70ED-452E-8E14-21A4F072AB64}" type="pres">
      <dgm:prSet presAssocID="{82B38B9C-4BEF-45A4-91FE-1AC9D7CFDA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7E06C0-F7FF-4D8A-9577-B425108516CD}" type="pres">
      <dgm:prSet presAssocID="{459EA6CE-561B-4AAA-B0F9-BB0FA14ECD86}" presName="compNode" presStyleCnt="0"/>
      <dgm:spPr/>
    </dgm:pt>
    <dgm:pt modelId="{62476EEC-3A6E-4BDC-B32A-838C3819F4AA}" type="pres">
      <dgm:prSet presAssocID="{459EA6CE-561B-4AAA-B0F9-BB0FA14ECD86}" presName="aNode" presStyleLbl="bgShp" presStyleIdx="0" presStyleCnt="2"/>
      <dgm:spPr/>
      <dgm:t>
        <a:bodyPr/>
        <a:lstStyle/>
        <a:p>
          <a:endParaRPr lang="de-DE"/>
        </a:p>
      </dgm:t>
    </dgm:pt>
    <dgm:pt modelId="{1B60CE90-93F5-4433-96AD-7B1B40E429C0}" type="pres">
      <dgm:prSet presAssocID="{459EA6CE-561B-4AAA-B0F9-BB0FA14ECD86}" presName="textNode" presStyleLbl="bgShp" presStyleIdx="0" presStyleCnt="2"/>
      <dgm:spPr/>
      <dgm:t>
        <a:bodyPr/>
        <a:lstStyle/>
        <a:p>
          <a:endParaRPr lang="de-DE"/>
        </a:p>
      </dgm:t>
    </dgm:pt>
    <dgm:pt modelId="{AA8FB284-6566-45FD-8D16-371E2696498A}" type="pres">
      <dgm:prSet presAssocID="{459EA6CE-561B-4AAA-B0F9-BB0FA14ECD86}" presName="compChildNode" presStyleCnt="0"/>
      <dgm:spPr/>
    </dgm:pt>
    <dgm:pt modelId="{F57FD177-C1ED-4585-83B2-B95D38D924D4}" type="pres">
      <dgm:prSet presAssocID="{459EA6CE-561B-4AAA-B0F9-BB0FA14ECD86}" presName="theInnerList" presStyleCnt="0"/>
      <dgm:spPr/>
    </dgm:pt>
    <dgm:pt modelId="{78183F93-F61B-4CB9-8599-38EB6D4E48C5}" type="pres">
      <dgm:prSet presAssocID="{2460C338-47BA-477E-97D7-13A8A41C1FE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14291A-B042-45A5-8C76-3F3654C1C94E}" type="pres">
      <dgm:prSet presAssocID="{2460C338-47BA-477E-97D7-13A8A41C1FE8}" presName="aSpace2" presStyleCnt="0"/>
      <dgm:spPr/>
    </dgm:pt>
    <dgm:pt modelId="{81363532-D0E3-4A7E-8AB9-F3B36F913E9E}" type="pres">
      <dgm:prSet presAssocID="{3E81641D-028F-471B-A949-B82FFEC5C98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F01BF-B4F7-49DF-BF74-70054FAAC7B8}" type="pres">
      <dgm:prSet presAssocID="{459EA6CE-561B-4AAA-B0F9-BB0FA14ECD86}" presName="aSpace" presStyleCnt="0"/>
      <dgm:spPr/>
    </dgm:pt>
    <dgm:pt modelId="{9FBC2420-EDED-45B2-83BF-4EDBCDFF1626}" type="pres">
      <dgm:prSet presAssocID="{F72CC135-44C0-4495-AE12-780958D70649}" presName="compNode" presStyleCnt="0"/>
      <dgm:spPr/>
    </dgm:pt>
    <dgm:pt modelId="{5F7D999F-C1F8-4C75-AC86-8647554352E5}" type="pres">
      <dgm:prSet presAssocID="{F72CC135-44C0-4495-AE12-780958D70649}" presName="aNode" presStyleLbl="bgShp" presStyleIdx="1" presStyleCnt="2" custLinFactNeighborX="-1701"/>
      <dgm:spPr/>
      <dgm:t>
        <a:bodyPr/>
        <a:lstStyle/>
        <a:p>
          <a:endParaRPr lang="de-DE"/>
        </a:p>
      </dgm:t>
    </dgm:pt>
    <dgm:pt modelId="{3470E312-298E-4E90-93BA-EEA8D7340BF2}" type="pres">
      <dgm:prSet presAssocID="{F72CC135-44C0-4495-AE12-780958D70649}" presName="textNode" presStyleLbl="bgShp" presStyleIdx="1" presStyleCnt="2"/>
      <dgm:spPr/>
      <dgm:t>
        <a:bodyPr/>
        <a:lstStyle/>
        <a:p>
          <a:endParaRPr lang="de-DE"/>
        </a:p>
      </dgm:t>
    </dgm:pt>
    <dgm:pt modelId="{9DBBDC18-FB83-44EE-A80D-2777B883F72B}" type="pres">
      <dgm:prSet presAssocID="{F72CC135-44C0-4495-AE12-780958D70649}" presName="compChildNode" presStyleCnt="0"/>
      <dgm:spPr/>
    </dgm:pt>
    <dgm:pt modelId="{B482F167-114E-44C3-A2A0-3AD1B5104188}" type="pres">
      <dgm:prSet presAssocID="{F72CC135-44C0-4495-AE12-780958D70649}" presName="theInnerList" presStyleCnt="0"/>
      <dgm:spPr/>
    </dgm:pt>
    <dgm:pt modelId="{6EFEA75A-A865-4700-A82B-50FD7A80C9D6}" type="pres">
      <dgm:prSet presAssocID="{3BB1AA0F-E031-45FC-9B05-C105D6FF94D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C997FA-DA53-4655-B09D-053439FF7EF3}" type="pres">
      <dgm:prSet presAssocID="{3BB1AA0F-E031-45FC-9B05-C105D6FF94DA}" presName="aSpace2" presStyleCnt="0"/>
      <dgm:spPr/>
    </dgm:pt>
    <dgm:pt modelId="{A60E4B00-B3AA-48D2-B547-80A551D87B55}" type="pres">
      <dgm:prSet presAssocID="{9ABAD452-CF07-47C5-BA1E-91BB022D0F9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04BCCBC-3A22-46A7-A5D3-D38DF202DBC9}" type="presOf" srcId="{2460C338-47BA-477E-97D7-13A8A41C1FE8}" destId="{78183F93-F61B-4CB9-8599-38EB6D4E48C5}" srcOrd="0" destOrd="0" presId="urn:microsoft.com/office/officeart/2005/8/layout/lProcess2"/>
    <dgm:cxn modelId="{557FC969-1891-44B2-8774-0229B72874C3}" srcId="{82B38B9C-4BEF-45A4-91FE-1AC9D7CFDAE0}" destId="{F72CC135-44C0-4495-AE12-780958D70649}" srcOrd="1" destOrd="0" parTransId="{E7BB7BB0-0236-45F6-96D1-4BDD540D0262}" sibTransId="{5E9BBA82-1FF4-4B68-80F8-820B5D118F78}"/>
    <dgm:cxn modelId="{95B8DCD4-BA26-40FF-B3C9-2A237D65D9BC}" type="presOf" srcId="{459EA6CE-561B-4AAA-B0F9-BB0FA14ECD86}" destId="{62476EEC-3A6E-4BDC-B32A-838C3819F4AA}" srcOrd="0" destOrd="0" presId="urn:microsoft.com/office/officeart/2005/8/layout/lProcess2"/>
    <dgm:cxn modelId="{1D046B04-6A87-4BDB-B139-65B8457782E4}" type="presOf" srcId="{F72CC135-44C0-4495-AE12-780958D70649}" destId="{5F7D999F-C1F8-4C75-AC86-8647554352E5}" srcOrd="0" destOrd="0" presId="urn:microsoft.com/office/officeart/2005/8/layout/lProcess2"/>
    <dgm:cxn modelId="{3CF85966-86C3-4BFC-85F9-8E1584DAAA97}" type="presOf" srcId="{3BB1AA0F-E031-45FC-9B05-C105D6FF94DA}" destId="{6EFEA75A-A865-4700-A82B-50FD7A80C9D6}" srcOrd="0" destOrd="0" presId="urn:microsoft.com/office/officeart/2005/8/layout/lProcess2"/>
    <dgm:cxn modelId="{816F944B-4FFA-4C9B-BCC2-3F9A20C86B4F}" srcId="{F72CC135-44C0-4495-AE12-780958D70649}" destId="{9ABAD452-CF07-47C5-BA1E-91BB022D0F9B}" srcOrd="1" destOrd="0" parTransId="{6D303395-FDA2-46D9-880D-D8BB3E6A591C}" sibTransId="{0B9A198E-C2CD-48E5-B272-693F36599F07}"/>
    <dgm:cxn modelId="{9A17503E-01A2-4BD5-BBB6-C0FE2C8974D5}" srcId="{F72CC135-44C0-4495-AE12-780958D70649}" destId="{3BB1AA0F-E031-45FC-9B05-C105D6FF94DA}" srcOrd="0" destOrd="0" parTransId="{1CEE2E9A-D6F8-499F-8E49-1C267FE4F37D}" sibTransId="{C1F80E15-5951-4337-8D0F-E65398302F58}"/>
    <dgm:cxn modelId="{D4B3F18D-E6EA-42F8-9961-CD3F63B8E413}" srcId="{459EA6CE-561B-4AAA-B0F9-BB0FA14ECD86}" destId="{2460C338-47BA-477E-97D7-13A8A41C1FE8}" srcOrd="0" destOrd="0" parTransId="{4921A018-54D0-4492-B504-6555E1FE8D6B}" sibTransId="{CAEA7F84-0E26-4017-AB89-B910ED083022}"/>
    <dgm:cxn modelId="{36F2C331-49C2-4B01-87F0-51F83AF00635}" srcId="{82B38B9C-4BEF-45A4-91FE-1AC9D7CFDAE0}" destId="{459EA6CE-561B-4AAA-B0F9-BB0FA14ECD86}" srcOrd="0" destOrd="0" parTransId="{FEA2EF57-AF5F-41A5-A58E-48A64995DF04}" sibTransId="{14D8D9DC-2493-4F32-957C-9B48171124DC}"/>
    <dgm:cxn modelId="{E6C60EF0-9F7D-467C-9E9F-BB52956E87EB}" type="presOf" srcId="{459EA6CE-561B-4AAA-B0F9-BB0FA14ECD86}" destId="{1B60CE90-93F5-4433-96AD-7B1B40E429C0}" srcOrd="1" destOrd="0" presId="urn:microsoft.com/office/officeart/2005/8/layout/lProcess2"/>
    <dgm:cxn modelId="{2E47C270-E43F-459B-B519-96C0B791F589}" type="presOf" srcId="{9ABAD452-CF07-47C5-BA1E-91BB022D0F9B}" destId="{A60E4B00-B3AA-48D2-B547-80A551D87B55}" srcOrd="0" destOrd="0" presId="urn:microsoft.com/office/officeart/2005/8/layout/lProcess2"/>
    <dgm:cxn modelId="{AD86C6C6-C9FC-42F6-A29E-7E63F3105E94}" srcId="{459EA6CE-561B-4AAA-B0F9-BB0FA14ECD86}" destId="{3E81641D-028F-471B-A949-B82FFEC5C985}" srcOrd="1" destOrd="0" parTransId="{7DD15F19-A4AA-4046-9924-4D20452D8038}" sibTransId="{4E7E62F6-77EA-4269-B6ED-C0736ABCDAE6}"/>
    <dgm:cxn modelId="{9D770EEF-2580-4B57-BEDC-C13A931A5168}" type="presOf" srcId="{3E81641D-028F-471B-A949-B82FFEC5C985}" destId="{81363532-D0E3-4A7E-8AB9-F3B36F913E9E}" srcOrd="0" destOrd="0" presId="urn:microsoft.com/office/officeart/2005/8/layout/lProcess2"/>
    <dgm:cxn modelId="{69EACE05-8866-442F-939A-E0DB1EB58C16}" type="presOf" srcId="{F72CC135-44C0-4495-AE12-780958D70649}" destId="{3470E312-298E-4E90-93BA-EEA8D7340BF2}" srcOrd="1" destOrd="0" presId="urn:microsoft.com/office/officeart/2005/8/layout/lProcess2"/>
    <dgm:cxn modelId="{527ADBD7-EB25-435B-BA06-FBC0BD8A71FF}" type="presOf" srcId="{82B38B9C-4BEF-45A4-91FE-1AC9D7CFDAE0}" destId="{3E7CA090-70ED-452E-8E14-21A4F072AB64}" srcOrd="0" destOrd="0" presId="urn:microsoft.com/office/officeart/2005/8/layout/lProcess2"/>
    <dgm:cxn modelId="{836F3E34-6975-4E84-BD43-779D9059D156}" type="presParOf" srcId="{3E7CA090-70ED-452E-8E14-21A4F072AB64}" destId="{2E7E06C0-F7FF-4D8A-9577-B425108516CD}" srcOrd="0" destOrd="0" presId="urn:microsoft.com/office/officeart/2005/8/layout/lProcess2"/>
    <dgm:cxn modelId="{F4372909-3C09-408D-A431-881706523F73}" type="presParOf" srcId="{2E7E06C0-F7FF-4D8A-9577-B425108516CD}" destId="{62476EEC-3A6E-4BDC-B32A-838C3819F4AA}" srcOrd="0" destOrd="0" presId="urn:microsoft.com/office/officeart/2005/8/layout/lProcess2"/>
    <dgm:cxn modelId="{B9D213B3-2C76-4905-A8FD-9753966DA3E5}" type="presParOf" srcId="{2E7E06C0-F7FF-4D8A-9577-B425108516CD}" destId="{1B60CE90-93F5-4433-96AD-7B1B40E429C0}" srcOrd="1" destOrd="0" presId="urn:microsoft.com/office/officeart/2005/8/layout/lProcess2"/>
    <dgm:cxn modelId="{DBD36266-D7A9-4C30-87CC-787E598D5A3E}" type="presParOf" srcId="{2E7E06C0-F7FF-4D8A-9577-B425108516CD}" destId="{AA8FB284-6566-45FD-8D16-371E2696498A}" srcOrd="2" destOrd="0" presId="urn:microsoft.com/office/officeart/2005/8/layout/lProcess2"/>
    <dgm:cxn modelId="{F029AD91-4A01-48DA-A800-E84613A06B41}" type="presParOf" srcId="{AA8FB284-6566-45FD-8D16-371E2696498A}" destId="{F57FD177-C1ED-4585-83B2-B95D38D924D4}" srcOrd="0" destOrd="0" presId="urn:microsoft.com/office/officeart/2005/8/layout/lProcess2"/>
    <dgm:cxn modelId="{5AF18A39-2C02-494F-BDD1-1F9AD5499081}" type="presParOf" srcId="{F57FD177-C1ED-4585-83B2-B95D38D924D4}" destId="{78183F93-F61B-4CB9-8599-38EB6D4E48C5}" srcOrd="0" destOrd="0" presId="urn:microsoft.com/office/officeart/2005/8/layout/lProcess2"/>
    <dgm:cxn modelId="{E7254962-1BCA-4CBD-B235-73940D61C5FD}" type="presParOf" srcId="{F57FD177-C1ED-4585-83B2-B95D38D924D4}" destId="{4714291A-B042-45A5-8C76-3F3654C1C94E}" srcOrd="1" destOrd="0" presId="urn:microsoft.com/office/officeart/2005/8/layout/lProcess2"/>
    <dgm:cxn modelId="{21D9568D-C156-495B-B642-AD3A17263A9E}" type="presParOf" srcId="{F57FD177-C1ED-4585-83B2-B95D38D924D4}" destId="{81363532-D0E3-4A7E-8AB9-F3B36F913E9E}" srcOrd="2" destOrd="0" presId="urn:microsoft.com/office/officeart/2005/8/layout/lProcess2"/>
    <dgm:cxn modelId="{6773875C-87AB-4FB9-88EF-2C38663ADCBE}" type="presParOf" srcId="{3E7CA090-70ED-452E-8E14-21A4F072AB64}" destId="{728F01BF-B4F7-49DF-BF74-70054FAAC7B8}" srcOrd="1" destOrd="0" presId="urn:microsoft.com/office/officeart/2005/8/layout/lProcess2"/>
    <dgm:cxn modelId="{7D08D36E-056F-4220-816A-F922CC734230}" type="presParOf" srcId="{3E7CA090-70ED-452E-8E14-21A4F072AB64}" destId="{9FBC2420-EDED-45B2-83BF-4EDBCDFF1626}" srcOrd="2" destOrd="0" presId="urn:microsoft.com/office/officeart/2005/8/layout/lProcess2"/>
    <dgm:cxn modelId="{EE8387F4-0BDF-4D72-942B-C67DC64F0F2E}" type="presParOf" srcId="{9FBC2420-EDED-45B2-83BF-4EDBCDFF1626}" destId="{5F7D999F-C1F8-4C75-AC86-8647554352E5}" srcOrd="0" destOrd="0" presId="urn:microsoft.com/office/officeart/2005/8/layout/lProcess2"/>
    <dgm:cxn modelId="{AA6916A7-9154-4E26-991C-5016693D6855}" type="presParOf" srcId="{9FBC2420-EDED-45B2-83BF-4EDBCDFF1626}" destId="{3470E312-298E-4E90-93BA-EEA8D7340BF2}" srcOrd="1" destOrd="0" presId="urn:microsoft.com/office/officeart/2005/8/layout/lProcess2"/>
    <dgm:cxn modelId="{695601DF-EA68-4002-890D-B67D9BBE9B59}" type="presParOf" srcId="{9FBC2420-EDED-45B2-83BF-4EDBCDFF1626}" destId="{9DBBDC18-FB83-44EE-A80D-2777B883F72B}" srcOrd="2" destOrd="0" presId="urn:microsoft.com/office/officeart/2005/8/layout/lProcess2"/>
    <dgm:cxn modelId="{258EFD8D-122A-4556-95E2-DA2093FAC68D}" type="presParOf" srcId="{9DBBDC18-FB83-44EE-A80D-2777B883F72B}" destId="{B482F167-114E-44C3-A2A0-3AD1B5104188}" srcOrd="0" destOrd="0" presId="urn:microsoft.com/office/officeart/2005/8/layout/lProcess2"/>
    <dgm:cxn modelId="{D7107DC0-0CC5-43D2-84A2-1D1C70F00F6F}" type="presParOf" srcId="{B482F167-114E-44C3-A2A0-3AD1B5104188}" destId="{6EFEA75A-A865-4700-A82B-50FD7A80C9D6}" srcOrd="0" destOrd="0" presId="urn:microsoft.com/office/officeart/2005/8/layout/lProcess2"/>
    <dgm:cxn modelId="{2769BF8C-AD90-4A37-9EF9-0034F09CE773}" type="presParOf" srcId="{B482F167-114E-44C3-A2A0-3AD1B5104188}" destId="{84C997FA-DA53-4655-B09D-053439FF7EF3}" srcOrd="1" destOrd="0" presId="urn:microsoft.com/office/officeart/2005/8/layout/lProcess2"/>
    <dgm:cxn modelId="{A948B117-D2AA-470A-BA25-7F0CC543EE81}" type="presParOf" srcId="{B482F167-114E-44C3-A2A0-3AD1B5104188}" destId="{A60E4B00-B3AA-48D2-B547-80A551D87B5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7A3A0-4F5E-4042-99E1-5DB6885BE321}">
      <dsp:nvSpPr>
        <dsp:cNvPr id="0" name=""/>
        <dsp:cNvSpPr/>
      </dsp:nvSpPr>
      <dsp:spPr>
        <a:xfrm>
          <a:off x="168598" y="498"/>
          <a:ext cx="2674313" cy="2048561"/>
        </a:xfrm>
        <a:prstGeom prst="rect">
          <a:avLst/>
        </a:prstGeom>
        <a:solidFill>
          <a:srgbClr val="297F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KAEE</a:t>
          </a:r>
          <a:b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Kerncurriculum</a:t>
          </a:r>
          <a:b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(Module B.KAEE.01-8)</a:t>
          </a:r>
          <a:br>
            <a:rPr lang="de-DE" sz="20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66 C</a:t>
          </a:r>
        </a:p>
      </dsp:txBody>
      <dsp:txXfrm>
        <a:off x="168598" y="498"/>
        <a:ext cx="2674313" cy="2048561"/>
      </dsp:txXfrm>
    </dsp:sp>
    <dsp:sp modelId="{D748C9F8-1828-408B-9B59-3C0CBF62E245}">
      <dsp:nvSpPr>
        <dsp:cNvPr id="0" name=""/>
        <dsp:cNvSpPr/>
      </dsp:nvSpPr>
      <dsp:spPr>
        <a:xfrm>
          <a:off x="3110343" y="498"/>
          <a:ext cx="2674313" cy="2048561"/>
        </a:xfrm>
        <a:prstGeom prst="rect">
          <a:avLst/>
        </a:prstGeom>
        <a:solidFill>
          <a:srgbClr val="297F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2. Fach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/>
          </a:r>
          <a:b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de-DE" sz="14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de-DE" sz="33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66 C</a:t>
          </a:r>
        </a:p>
      </dsp:txBody>
      <dsp:txXfrm>
        <a:off x="3110343" y="498"/>
        <a:ext cx="2674313" cy="2048561"/>
      </dsp:txXfrm>
    </dsp:sp>
    <dsp:sp modelId="{728D3E97-B320-4915-B897-8C7AE886E5E4}">
      <dsp:nvSpPr>
        <dsp:cNvPr id="0" name=""/>
        <dsp:cNvSpPr/>
      </dsp:nvSpPr>
      <dsp:spPr>
        <a:xfrm>
          <a:off x="953950" y="2300236"/>
          <a:ext cx="4045354" cy="1103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Professionalisierungsbereich</a:t>
          </a:r>
          <a:br>
            <a:rPr lang="de-DE" sz="2400" kern="1200" dirty="0"/>
          </a:br>
          <a:r>
            <a:rPr lang="de-DE" sz="2400" kern="1200" dirty="0"/>
            <a:t>36 C</a:t>
          </a:r>
          <a:r>
            <a:rPr lang="de-DE" sz="2600" kern="1200" dirty="0"/>
            <a:t/>
          </a:r>
          <a:br>
            <a:rPr lang="de-DE" sz="2600" kern="1200" dirty="0"/>
          </a:br>
          <a:r>
            <a:rPr lang="de-DE" sz="2000" kern="1200" dirty="0"/>
            <a:t>(inkl. Schlüsselkompetenzen „SSK“)</a:t>
          </a:r>
        </a:p>
      </dsp:txBody>
      <dsp:txXfrm>
        <a:off x="953950" y="2300236"/>
        <a:ext cx="4045354" cy="1103379"/>
      </dsp:txXfrm>
    </dsp:sp>
    <dsp:sp modelId="{FA009332-565D-4158-849E-91F1452F2473}">
      <dsp:nvSpPr>
        <dsp:cNvPr id="0" name=""/>
        <dsp:cNvSpPr/>
      </dsp:nvSpPr>
      <dsp:spPr>
        <a:xfrm>
          <a:off x="2067253" y="3687799"/>
          <a:ext cx="1818747" cy="874661"/>
        </a:xfrm>
        <a:prstGeom prst="rect">
          <a:avLst/>
        </a:prstGeom>
        <a:solidFill>
          <a:srgbClr val="297FD5">
            <a:hueOff val="214284"/>
            <a:satOff val="-24046"/>
            <a:lumOff val="4118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Bachelorarbeit</a:t>
          </a:r>
          <a:br>
            <a:rPr lang="de-DE" sz="2100" kern="1200" dirty="0"/>
          </a:br>
          <a:r>
            <a:rPr lang="de-DE" sz="2100" kern="1200" dirty="0"/>
            <a:t>12 C</a:t>
          </a:r>
        </a:p>
      </dsp:txBody>
      <dsp:txXfrm>
        <a:off x="2067253" y="3687799"/>
        <a:ext cx="1818747" cy="874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9F616-8F2F-4643-8656-2B6570C54CA9}">
      <dsp:nvSpPr>
        <dsp:cNvPr id="0" name=""/>
        <dsp:cNvSpPr/>
      </dsp:nvSpPr>
      <dsp:spPr>
        <a:xfrm>
          <a:off x="18724" y="614884"/>
          <a:ext cx="2362320" cy="141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solidFill>
                <a:schemeClr val="bg1"/>
              </a:solidFill>
            </a:rPr>
            <a:t>B.KAEE.01 „Grundlagen der KA/EE“ (8 C)</a:t>
          </a:r>
          <a:endParaRPr lang="de-DE" sz="1900" kern="1200" dirty="0">
            <a:solidFill>
              <a:schemeClr val="bg1"/>
            </a:solidFill>
          </a:endParaRPr>
        </a:p>
      </dsp:txBody>
      <dsp:txXfrm>
        <a:off x="18724" y="614884"/>
        <a:ext cx="2362320" cy="1417392"/>
      </dsp:txXfrm>
    </dsp:sp>
    <dsp:sp modelId="{A6449F14-8D54-42A1-AC4C-4DB3D0A39DAE}">
      <dsp:nvSpPr>
        <dsp:cNvPr id="0" name=""/>
        <dsp:cNvSpPr/>
      </dsp:nvSpPr>
      <dsp:spPr>
        <a:xfrm>
          <a:off x="2590110" y="614884"/>
          <a:ext cx="2362320" cy="141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900" b="1" i="0" kern="1200" dirty="0" smtClean="0">
              <a:solidFill>
                <a:schemeClr val="bg1"/>
              </a:solidFill>
            </a:rPr>
            <a:t>B.KAEE.02 „Kulturhistorische Methoden“ (9 C)</a:t>
          </a:r>
          <a:endParaRPr lang="de-DE" sz="1900" b="0" i="1" kern="1200" dirty="0" smtClean="0">
            <a:solidFill>
              <a:schemeClr val="bg1"/>
            </a:solidFill>
          </a:endParaRPr>
        </a:p>
      </dsp:txBody>
      <dsp:txXfrm>
        <a:off x="2590110" y="614884"/>
        <a:ext cx="2362320" cy="1417392"/>
      </dsp:txXfrm>
    </dsp:sp>
    <dsp:sp modelId="{5E30D7D8-8611-44F5-B0A0-BE3B9F255D12}">
      <dsp:nvSpPr>
        <dsp:cNvPr id="0" name=""/>
        <dsp:cNvSpPr/>
      </dsp:nvSpPr>
      <dsp:spPr>
        <a:xfrm>
          <a:off x="605" y="2235880"/>
          <a:ext cx="2362320" cy="141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900" b="1" kern="1200" dirty="0" smtClean="0">
              <a:solidFill>
                <a:schemeClr val="bg1"/>
              </a:solidFill>
            </a:rPr>
            <a:t>B.KAEE.03 „Methoden der Feldforschung“ (9 C)</a:t>
          </a:r>
        </a:p>
        <a:p>
          <a:pPr algn="ctr">
            <a:spcBef>
              <a:spcPct val="0"/>
            </a:spcBef>
          </a:pPr>
          <a:endParaRPr lang="de-DE" sz="1900" b="0" i="1" kern="1200" dirty="0">
            <a:solidFill>
              <a:schemeClr val="bg1"/>
            </a:solidFill>
          </a:endParaRPr>
        </a:p>
      </dsp:txBody>
      <dsp:txXfrm>
        <a:off x="605" y="2235880"/>
        <a:ext cx="2362320" cy="1417392"/>
      </dsp:txXfrm>
    </dsp:sp>
    <dsp:sp modelId="{889F13A8-252D-41BD-AA5B-9AC632235DDA}">
      <dsp:nvSpPr>
        <dsp:cNvPr id="0" name=""/>
        <dsp:cNvSpPr/>
      </dsp:nvSpPr>
      <dsp:spPr>
        <a:xfrm>
          <a:off x="2599158" y="2235880"/>
          <a:ext cx="2362320" cy="141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solidFill>
                <a:schemeClr val="bg1"/>
              </a:solidFill>
            </a:rPr>
            <a:t>B.KAEE.04 „Kulturtheorie“ (8 C)</a:t>
          </a:r>
          <a:endParaRPr lang="de-DE" sz="1900" b="0" i="1" kern="1200" dirty="0">
            <a:solidFill>
              <a:schemeClr val="bg1"/>
            </a:solidFill>
          </a:endParaRPr>
        </a:p>
      </dsp:txBody>
      <dsp:txXfrm>
        <a:off x="2599158" y="2235880"/>
        <a:ext cx="2362320" cy="1417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69C6B-32A3-4AC9-830E-355C96743339}">
      <dsp:nvSpPr>
        <dsp:cNvPr id="0" name=""/>
        <dsp:cNvSpPr/>
      </dsp:nvSpPr>
      <dsp:spPr>
        <a:xfrm>
          <a:off x="129027" y="715"/>
          <a:ext cx="2311014" cy="1386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i="0" kern="1200" dirty="0" smtClean="0">
              <a:solidFill>
                <a:schemeClr val="bg1"/>
              </a:solidFill>
            </a:rPr>
            <a:t>B.KAEE.05 „Klassische und vergleichende Forschungsfelder und Fachgeschichte“ (8 C)</a:t>
          </a:r>
          <a:endParaRPr lang="de-DE" sz="1700" kern="1200" dirty="0">
            <a:solidFill>
              <a:schemeClr val="bg1"/>
            </a:solidFill>
          </a:endParaRPr>
        </a:p>
      </dsp:txBody>
      <dsp:txXfrm>
        <a:off x="129027" y="715"/>
        <a:ext cx="2311014" cy="1386608"/>
      </dsp:txXfrm>
    </dsp:sp>
    <dsp:sp modelId="{C774949F-74D0-47F5-BBC4-C6B9F3420431}">
      <dsp:nvSpPr>
        <dsp:cNvPr id="0" name=""/>
        <dsp:cNvSpPr/>
      </dsp:nvSpPr>
      <dsp:spPr>
        <a:xfrm>
          <a:off x="2671143" y="715"/>
          <a:ext cx="2311014" cy="1386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1"/>
              </a:solidFill>
            </a:rPr>
            <a:t>B.KAEE.07 „Praxisfelder“ (8 C)  </a:t>
          </a:r>
          <a:endParaRPr lang="de-DE" sz="1700" b="0" kern="1200" dirty="0">
            <a:solidFill>
              <a:schemeClr val="bg1"/>
            </a:solidFill>
          </a:endParaRPr>
        </a:p>
      </dsp:txBody>
      <dsp:txXfrm>
        <a:off x="2671143" y="715"/>
        <a:ext cx="2311014" cy="1386608"/>
      </dsp:txXfrm>
    </dsp:sp>
    <dsp:sp modelId="{7CE55A2B-E266-40B6-B85A-BD81F862E83E}">
      <dsp:nvSpPr>
        <dsp:cNvPr id="0" name=""/>
        <dsp:cNvSpPr/>
      </dsp:nvSpPr>
      <dsp:spPr>
        <a:xfrm>
          <a:off x="129027" y="1618426"/>
          <a:ext cx="2311014" cy="1386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1"/>
              </a:solidFill>
            </a:rPr>
            <a:t>B.KAEE.06 „Themen- und Theorievertiefung“ (8 C)</a:t>
          </a:r>
          <a:endParaRPr lang="de-DE" sz="1700" kern="1200" dirty="0">
            <a:solidFill>
              <a:schemeClr val="bg1"/>
            </a:solidFill>
          </a:endParaRPr>
        </a:p>
      </dsp:txBody>
      <dsp:txXfrm>
        <a:off x="129027" y="1618426"/>
        <a:ext cx="2311014" cy="1386608"/>
      </dsp:txXfrm>
    </dsp:sp>
    <dsp:sp modelId="{3FD1067E-87B8-4B32-9839-03F9B7B0E0B0}">
      <dsp:nvSpPr>
        <dsp:cNvPr id="0" name=""/>
        <dsp:cNvSpPr/>
      </dsp:nvSpPr>
      <dsp:spPr>
        <a:xfrm>
          <a:off x="2671143" y="1618426"/>
          <a:ext cx="2311014" cy="1386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1"/>
              </a:solidFill>
            </a:rPr>
            <a:t>B.KAEE.08 „Forschungsfelder“ (8C)</a:t>
          </a:r>
          <a:endParaRPr lang="de-DE" sz="1700" b="1" kern="1200" dirty="0">
            <a:solidFill>
              <a:schemeClr val="bg1"/>
            </a:solidFill>
          </a:endParaRPr>
        </a:p>
      </dsp:txBody>
      <dsp:txXfrm>
        <a:off x="2671143" y="1618426"/>
        <a:ext cx="2311014" cy="1386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76EEC-3A6E-4BDC-B32A-838C3819F4AA}">
      <dsp:nvSpPr>
        <dsp:cNvPr id="0" name=""/>
        <dsp:cNvSpPr/>
      </dsp:nvSpPr>
      <dsp:spPr>
        <a:xfrm>
          <a:off x="4896" y="0"/>
          <a:ext cx="4710346" cy="4206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B.KAEE.01:</a:t>
          </a:r>
          <a:br>
            <a:rPr lang="de-DE" sz="3000" kern="1200" dirty="0"/>
          </a:br>
          <a:r>
            <a:rPr lang="de-DE" sz="3000" kern="1200" dirty="0"/>
            <a:t>Grundlagen der KAEE</a:t>
          </a:r>
        </a:p>
      </dsp:txBody>
      <dsp:txXfrm>
        <a:off x="4896" y="0"/>
        <a:ext cx="4710346" cy="1262062"/>
      </dsp:txXfrm>
    </dsp:sp>
    <dsp:sp modelId="{78183F93-F61B-4CB9-8599-38EB6D4E48C5}">
      <dsp:nvSpPr>
        <dsp:cNvPr id="0" name=""/>
        <dsp:cNvSpPr/>
      </dsp:nvSpPr>
      <dsp:spPr>
        <a:xfrm>
          <a:off x="475931" y="1263294"/>
          <a:ext cx="3768277" cy="1268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20015" rIns="16002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/>
            <a:t>Vorlesung</a:t>
          </a:r>
        </a:p>
      </dsp:txBody>
      <dsp:txXfrm>
        <a:off x="513082" y="1300445"/>
        <a:ext cx="3693975" cy="1194128"/>
      </dsp:txXfrm>
    </dsp:sp>
    <dsp:sp modelId="{81363532-D0E3-4A7E-8AB9-F3B36F913E9E}">
      <dsp:nvSpPr>
        <dsp:cNvPr id="0" name=""/>
        <dsp:cNvSpPr/>
      </dsp:nvSpPr>
      <dsp:spPr>
        <a:xfrm>
          <a:off x="475931" y="2726868"/>
          <a:ext cx="3768277" cy="1268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20015" rIns="16002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/>
            <a:t>Tutorium</a:t>
          </a:r>
        </a:p>
      </dsp:txBody>
      <dsp:txXfrm>
        <a:off x="513082" y="2764019"/>
        <a:ext cx="3693975" cy="1194128"/>
      </dsp:txXfrm>
    </dsp:sp>
    <dsp:sp modelId="{5F7D999F-C1F8-4C75-AC86-8647554352E5}">
      <dsp:nvSpPr>
        <dsp:cNvPr id="0" name=""/>
        <dsp:cNvSpPr/>
      </dsp:nvSpPr>
      <dsp:spPr>
        <a:xfrm>
          <a:off x="4988396" y="0"/>
          <a:ext cx="4710346" cy="4206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B.KAEE.02: Kulturhistorische Methoden</a:t>
          </a:r>
        </a:p>
      </dsp:txBody>
      <dsp:txXfrm>
        <a:off x="4988396" y="0"/>
        <a:ext cx="4710346" cy="1262062"/>
      </dsp:txXfrm>
    </dsp:sp>
    <dsp:sp modelId="{6EFEA75A-A865-4700-A82B-50FD7A80C9D6}">
      <dsp:nvSpPr>
        <dsp:cNvPr id="0" name=""/>
        <dsp:cNvSpPr/>
      </dsp:nvSpPr>
      <dsp:spPr>
        <a:xfrm>
          <a:off x="5539554" y="1263294"/>
          <a:ext cx="3768277" cy="1268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20015" rIns="16002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/>
            <a:t>Seminar</a:t>
          </a:r>
        </a:p>
      </dsp:txBody>
      <dsp:txXfrm>
        <a:off x="5576705" y="1300445"/>
        <a:ext cx="3693975" cy="1194128"/>
      </dsp:txXfrm>
    </dsp:sp>
    <dsp:sp modelId="{A60E4B00-B3AA-48D2-B547-80A551D87B55}">
      <dsp:nvSpPr>
        <dsp:cNvPr id="0" name=""/>
        <dsp:cNvSpPr/>
      </dsp:nvSpPr>
      <dsp:spPr>
        <a:xfrm>
          <a:off x="5539554" y="2726868"/>
          <a:ext cx="3768277" cy="1268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20015" rIns="16002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/>
            <a:t>Übung</a:t>
          </a:r>
        </a:p>
      </dsp:txBody>
      <dsp:txXfrm>
        <a:off x="5576705" y="2764019"/>
        <a:ext cx="3693975" cy="119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3391-50AC-4CC8-B3D5-5FE1A80176F0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BF9D-CCC1-4DD2-B2A7-799F70E2ED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BF9D-CCC1-4DD2-B2A7-799F70E2EDE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0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9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7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5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93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3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0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4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85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52071EF-6828-449F-A713-BA17F49CD468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8DB3CB5-B356-4932-A6DE-C2A72C3D9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89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7F0CF-5A90-4E6D-B1F3-AB1A4233F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7371" y="2201886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de-DE" dirty="0"/>
              <a:t>					</a:t>
            </a:r>
            <a:r>
              <a:rPr lang="de-DE" b="1" dirty="0" err="1"/>
              <a:t>WintERSEMESTEr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				2021/22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F3C3B5-2D0D-45AE-A972-C69592FB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8312"/>
            <a:ext cx="9144000" cy="1309255"/>
          </a:xfrm>
        </p:spPr>
        <p:txBody>
          <a:bodyPr>
            <a:noAutofit/>
          </a:bodyPr>
          <a:lstStyle/>
          <a:p>
            <a:r>
              <a:rPr lang="de-DE" sz="6000" dirty="0"/>
              <a:t>Kulturanthropologie/</a:t>
            </a:r>
            <a:br>
              <a:rPr lang="de-DE" sz="6000" dirty="0"/>
            </a:br>
            <a:r>
              <a:rPr lang="de-DE" sz="6000" dirty="0"/>
              <a:t>Europäische Ethnologie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4F577A-5A53-49ED-8570-5769818B54EF}"/>
              </a:ext>
            </a:extLst>
          </p:cNvPr>
          <p:cNvSpPr txBox="1"/>
          <p:nvPr/>
        </p:nvSpPr>
        <p:spPr>
          <a:xfrm>
            <a:off x="2226360" y="584617"/>
            <a:ext cx="9749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ORIENTIERUNGSPHASE</a:t>
            </a:r>
          </a:p>
        </p:txBody>
      </p:sp>
    </p:spTree>
    <p:extLst>
      <p:ext uri="{BB962C8B-B14F-4D97-AF65-F5344CB8AC3E}">
        <p14:creationId xmlns:p14="http://schemas.microsoft.com/office/powerpoint/2010/main" val="1538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8A057-C56B-45B6-A6CE-8D2EFFFE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7AD873-DB4C-455A-B108-313CC59C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2286000"/>
            <a:ext cx="10886729" cy="4482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250" b="1" dirty="0"/>
              <a:t>NETZWERKE</a:t>
            </a:r>
          </a:p>
          <a:p>
            <a:r>
              <a:rPr lang="de-DE" sz="1250" dirty="0"/>
              <a:t>Zentrum für globale Migrationsstudien (</a:t>
            </a:r>
            <a:r>
              <a:rPr lang="de-DE" sz="1250" dirty="0" err="1"/>
              <a:t>CeMig</a:t>
            </a:r>
            <a:r>
              <a:rPr lang="de-DE" sz="1250" dirty="0"/>
              <a:t>)</a:t>
            </a:r>
          </a:p>
          <a:p>
            <a:r>
              <a:rPr lang="de-DE" sz="1250" dirty="0"/>
              <a:t>Migrationsgesellschaftliche Grenzformationen (Promotionsprogramm)</a:t>
            </a:r>
          </a:p>
          <a:p>
            <a:pPr marL="0" indent="0">
              <a:buNone/>
            </a:pPr>
            <a:endParaRPr lang="de-DE" sz="1250" dirty="0"/>
          </a:p>
          <a:p>
            <a:pPr marL="0" indent="0">
              <a:buNone/>
            </a:pPr>
            <a:r>
              <a:rPr lang="de-DE" sz="1250" b="1" dirty="0"/>
              <a:t>DRITTMITTELPROJEKTE (AUSWAHL)</a:t>
            </a:r>
          </a:p>
          <a:p>
            <a:r>
              <a:rPr lang="de-DE" sz="1250" dirty="0"/>
              <a:t>Sensible Provenienzen - Menschliche Überreste aus kolonialen Kontexten in den Sammlungen der Universität Göttingen</a:t>
            </a:r>
          </a:p>
          <a:p>
            <a:r>
              <a:rPr lang="de-DE" sz="1250" dirty="0"/>
              <a:t>Authentizität und Vertrauen bei Bio-Lebensmitteln: Innovative Kommunikationsansätze entlang der Produktkette und in der Gesellschaft (</a:t>
            </a:r>
            <a:r>
              <a:rPr lang="de-DE" sz="1250" dirty="0" err="1"/>
              <a:t>AVOeL</a:t>
            </a:r>
            <a:r>
              <a:rPr lang="de-DE" sz="1250" dirty="0"/>
              <a:t>)</a:t>
            </a:r>
          </a:p>
          <a:p>
            <a:r>
              <a:rPr lang="de-DE" sz="1250" dirty="0"/>
              <a:t>„Geschlechterforschung im Balkan“. Internationaler Workshop</a:t>
            </a:r>
          </a:p>
          <a:p>
            <a:r>
              <a:rPr lang="en-US" sz="1250" dirty="0"/>
              <a:t>Who Cares? An Investigation of the Compatibility of Research and Care Work in the Time of COVID-19 and Beyond</a:t>
            </a:r>
            <a:endParaRPr lang="de-DE" sz="1250" dirty="0"/>
          </a:p>
          <a:p>
            <a:r>
              <a:rPr lang="en-US" sz="1250" dirty="0"/>
              <a:t>Gender Perspectives on Uncertainty and Home‐Making among Refugees in Lower Saxony. </a:t>
            </a:r>
            <a:r>
              <a:rPr lang="en-US" sz="1250" dirty="0" err="1"/>
              <a:t>VolkswagenStiftung</a:t>
            </a:r>
            <a:endParaRPr lang="en-US" sz="1250" dirty="0"/>
          </a:p>
          <a:p>
            <a:r>
              <a:rPr lang="de-DE" sz="1250" dirty="0"/>
              <a:t>EU-Forschungsprojekt „RESPOND: Multilevel </a:t>
            </a:r>
            <a:r>
              <a:rPr lang="de-DE" sz="1250" dirty="0" err="1"/>
              <a:t>Governance</a:t>
            </a:r>
            <a:r>
              <a:rPr lang="de-DE" sz="1250" dirty="0"/>
              <a:t> </a:t>
            </a:r>
            <a:r>
              <a:rPr lang="de-DE" sz="1250" dirty="0" err="1"/>
              <a:t>of</a:t>
            </a:r>
            <a:r>
              <a:rPr lang="de-DE" sz="1250" dirty="0"/>
              <a:t> </a:t>
            </a:r>
            <a:r>
              <a:rPr lang="de-DE" sz="1250" dirty="0" err="1"/>
              <a:t>Mass</a:t>
            </a:r>
            <a:r>
              <a:rPr lang="de-DE" sz="1250" dirty="0"/>
              <a:t> Migration in Europe and </a:t>
            </a:r>
            <a:r>
              <a:rPr lang="de-DE" sz="1250" dirty="0" err="1"/>
              <a:t>Beyond</a:t>
            </a:r>
            <a:r>
              <a:rPr lang="de-DE" sz="1250" dirty="0"/>
              <a:t>“ im Rahmen von Horizon 2020</a:t>
            </a:r>
          </a:p>
          <a:p>
            <a:r>
              <a:rPr lang="de-DE" sz="1250" dirty="0"/>
              <a:t>Trilaterales Deutsch-Israelisch-Palästinensisches DFG Projekt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75253" y="2181188"/>
            <a:ext cx="5103718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Forschungscafé am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Dienstag, 19.10.2021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14h in KWZ 0.606 + 0.607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14739-F775-4B00-AD74-7E23B6BB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2) ERLÄUTERUNGEN ZUM 			</a:t>
            </a:r>
            <a:r>
              <a:rPr lang="de-DE" b="1" dirty="0"/>
              <a:t>STUDIENVERLAUF IM BACHELOR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065BB7-77BD-4472-BE47-63A1E131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Module</a:t>
            </a:r>
          </a:p>
          <a:p>
            <a:r>
              <a:rPr lang="de-DE" dirty="0"/>
              <a:t>Veranstaltungstypen</a:t>
            </a:r>
          </a:p>
          <a:p>
            <a:r>
              <a:rPr lang="de-DE" dirty="0"/>
              <a:t>Leistungspunkte (</a:t>
            </a:r>
            <a:r>
              <a:rPr lang="de-DE" dirty="0" err="1"/>
              <a:t>Credits</a:t>
            </a:r>
            <a:r>
              <a:rPr lang="de-DE" dirty="0"/>
              <a:t>)</a:t>
            </a:r>
          </a:p>
          <a:p>
            <a:r>
              <a:rPr lang="de-DE" dirty="0"/>
              <a:t>Prüfungsarten im Fach</a:t>
            </a:r>
          </a:p>
          <a:p>
            <a:r>
              <a:rPr lang="de-DE" dirty="0"/>
              <a:t>Aufbau 2-Fächer-BA</a:t>
            </a:r>
          </a:p>
          <a:p>
            <a:r>
              <a:rPr lang="de-DE" dirty="0"/>
              <a:t>Semestergestaltung</a:t>
            </a:r>
          </a:p>
          <a:p>
            <a:r>
              <a:rPr lang="de-DE" dirty="0" err="1"/>
              <a:t>eCampus</a:t>
            </a:r>
            <a:r>
              <a:rPr lang="de-DE" dirty="0"/>
              <a:t>, </a:t>
            </a:r>
            <a:r>
              <a:rPr lang="de-DE" dirty="0" err="1"/>
              <a:t>UniVZ</a:t>
            </a:r>
            <a:r>
              <a:rPr lang="de-DE" dirty="0"/>
              <a:t> , </a:t>
            </a:r>
            <a:r>
              <a:rPr lang="de-DE" dirty="0" err="1"/>
              <a:t>FlexNow</a:t>
            </a:r>
            <a:r>
              <a:rPr lang="de-DE" dirty="0"/>
              <a:t>, </a:t>
            </a:r>
            <a:r>
              <a:rPr lang="de-DE" dirty="0" err="1"/>
              <a:t>StudIP</a:t>
            </a:r>
            <a:r>
              <a:rPr lang="de-DE" dirty="0"/>
              <a:t>?</a:t>
            </a:r>
          </a:p>
          <a:p>
            <a:r>
              <a:rPr lang="de-DE" dirty="0"/>
              <a:t>Weitere Informationen zum Studienverlauf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13937" y="2461846"/>
            <a:ext cx="528417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Info-Veranstaltung zu Studienplanung und Stundenplangestaltung am</a:t>
            </a:r>
          </a:p>
          <a:p>
            <a:endParaRPr lang="de-DE" sz="3200" dirty="0" smtClean="0">
              <a:solidFill>
                <a:srgbClr val="FF0000"/>
              </a:solidFill>
            </a:endParaRP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Dienstag, 19.10.2021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11h in KWZ 1.601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4517679" y="2879002"/>
            <a:ext cx="932507" cy="4617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799554" y="4548461"/>
            <a:ext cx="932507" cy="4617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1CE02-F6F0-41E0-A41F-36AAF74A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Erläuterungen zum Studienverlauf: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/>
              <a:t>2-Fach-Bachelor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323E0A3-B920-4466-AB1F-34B26BE67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28161"/>
              </p:ext>
            </p:extLst>
          </p:nvPr>
        </p:nvGraphicFramePr>
        <p:xfrm>
          <a:off x="3118331" y="2011363"/>
          <a:ext cx="5953255" cy="456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0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Erläuterungen zum Studienverlauf: </a:t>
            </a:r>
            <a:r>
              <a:rPr lang="de-DE" dirty="0" smtClean="0"/>
              <a:t>	</a:t>
            </a:r>
            <a:r>
              <a:rPr lang="de-DE" b="1" dirty="0" smtClean="0"/>
              <a:t>Module im </a:t>
            </a:r>
            <a:r>
              <a:rPr lang="de-DE" b="1" dirty="0" err="1" smtClean="0"/>
              <a:t>kerncurriculum</a:t>
            </a:r>
            <a:endParaRPr lang="de-DE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20156"/>
              </p:ext>
            </p:extLst>
          </p:nvPr>
        </p:nvGraphicFramePr>
        <p:xfrm>
          <a:off x="515262" y="1974400"/>
          <a:ext cx="4962085" cy="423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67264025"/>
              </p:ext>
            </p:extLst>
          </p:nvPr>
        </p:nvGraphicFramePr>
        <p:xfrm>
          <a:off x="6377663" y="2589290"/>
          <a:ext cx="5111186" cy="300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04953" y="2073244"/>
            <a:ext cx="41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Basismodule (Pflicht)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804298" y="2073244"/>
            <a:ext cx="41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Aufbaumodule (Wahlpflicht)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119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89B29-8693-451A-AD40-568DCEC6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Erläuterungen zum studienverlauf: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/>
              <a:t>was sind </a:t>
            </a:r>
            <a:r>
              <a:rPr lang="de-DE" b="1" dirty="0" err="1"/>
              <a:t>module</a:t>
            </a:r>
            <a:r>
              <a:rPr lang="de-DE" b="1" dirty="0"/>
              <a:t>?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FEA06DD-D47A-4E6A-96C2-DACCE831D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87635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1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E3EE8406-A0DE-40ED-A53D-AE145B25B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01224"/>
              </p:ext>
            </p:extLst>
          </p:nvPr>
        </p:nvGraphicFramePr>
        <p:xfrm>
          <a:off x="169896" y="171450"/>
          <a:ext cx="11737908" cy="6464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866">
                  <a:extLst>
                    <a:ext uri="{9D8B030D-6E8A-4147-A177-3AD203B41FA5}">
                      <a16:colId xmlns:a16="http://schemas.microsoft.com/office/drawing/2014/main" val="2920565665"/>
                    </a:ext>
                  </a:extLst>
                </a:gridCol>
                <a:gridCol w="2224105">
                  <a:extLst>
                    <a:ext uri="{9D8B030D-6E8A-4147-A177-3AD203B41FA5}">
                      <a16:colId xmlns:a16="http://schemas.microsoft.com/office/drawing/2014/main" val="629288293"/>
                    </a:ext>
                  </a:extLst>
                </a:gridCol>
                <a:gridCol w="2185763">
                  <a:extLst>
                    <a:ext uri="{9D8B030D-6E8A-4147-A177-3AD203B41FA5}">
                      <a16:colId xmlns:a16="http://schemas.microsoft.com/office/drawing/2014/main" val="3995144881"/>
                    </a:ext>
                  </a:extLst>
                </a:gridCol>
                <a:gridCol w="1116640">
                  <a:extLst>
                    <a:ext uri="{9D8B030D-6E8A-4147-A177-3AD203B41FA5}">
                      <a16:colId xmlns:a16="http://schemas.microsoft.com/office/drawing/2014/main" val="1594444231"/>
                    </a:ext>
                  </a:extLst>
                </a:gridCol>
                <a:gridCol w="1116640">
                  <a:extLst>
                    <a:ext uri="{9D8B030D-6E8A-4147-A177-3AD203B41FA5}">
                      <a16:colId xmlns:a16="http://schemas.microsoft.com/office/drawing/2014/main" val="179973656"/>
                    </a:ext>
                  </a:extLst>
                </a:gridCol>
                <a:gridCol w="2252287">
                  <a:extLst>
                    <a:ext uri="{9D8B030D-6E8A-4147-A177-3AD203B41FA5}">
                      <a16:colId xmlns:a16="http://schemas.microsoft.com/office/drawing/2014/main" val="745472928"/>
                    </a:ext>
                  </a:extLst>
                </a:gridCol>
                <a:gridCol w="2039607">
                  <a:extLst>
                    <a:ext uri="{9D8B030D-6E8A-4147-A177-3AD203B41FA5}">
                      <a16:colId xmlns:a16="http://schemas.microsoft.com/office/drawing/2014/main" val="12410995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DIENSTAG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MITTWOCH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23127"/>
                  </a:ext>
                </a:extLst>
              </a:tr>
              <a:tr h="1231934">
                <a:tc>
                  <a:txBody>
                    <a:bodyPr/>
                    <a:lstStyle/>
                    <a:p>
                      <a:r>
                        <a:rPr lang="de-DE" sz="1200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sz="1200" b="1" dirty="0"/>
                        <a:t>B.KAEE.02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Kulturhistorische Methoden und Hermeneutik – Paech             </a:t>
                      </a:r>
                      <a:r>
                        <a:rPr lang="de-DE" sz="1200" b="1" dirty="0"/>
                        <a:t>Termin 2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sz="1200" b="1" dirty="0"/>
                        <a:t>B.KAEE.01</a:t>
                      </a:r>
                      <a:r>
                        <a:rPr lang="de-DE" sz="1200" dirty="0"/>
                        <a:t>: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Einführung in die</a:t>
                      </a:r>
                    </a:p>
                    <a:p>
                      <a:r>
                        <a:rPr lang="de-DE" sz="1200" dirty="0"/>
                        <a:t>KA/EE –</a:t>
                      </a:r>
                    </a:p>
                    <a:p>
                      <a:r>
                        <a:rPr lang="de-DE" sz="1200" dirty="0"/>
                        <a:t>Hess  (Vorlesung, </a:t>
                      </a:r>
                      <a:r>
                        <a:rPr lang="de-DE" sz="1200" dirty="0" err="1"/>
                        <a:t>download</a:t>
                      </a:r>
                      <a:r>
                        <a:rPr lang="de-DE" sz="1200" dirty="0"/>
                        <a:t>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32297"/>
                  </a:ext>
                </a:extLst>
              </a:tr>
              <a:tr h="1360971">
                <a:tc>
                  <a:txBody>
                    <a:bodyPr/>
                    <a:lstStyle/>
                    <a:p>
                      <a:r>
                        <a:rPr lang="de-DE" sz="1200" dirty="0"/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sz="1200" b="1" dirty="0"/>
                        <a:t>B.KAEE.02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Einführung in die kulturhistorische Forschung und Hermeneutik –</a:t>
                      </a:r>
                    </a:p>
                    <a:p>
                      <a:r>
                        <a:rPr lang="de-DE" sz="1200" dirty="0"/>
                        <a:t>Hegner</a:t>
                      </a:r>
                    </a:p>
                    <a:p>
                      <a:r>
                        <a:rPr lang="de-DE" sz="1200" b="1" dirty="0"/>
                        <a:t>Termin 1 </a:t>
                      </a:r>
                    </a:p>
                    <a:p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68031"/>
                  </a:ext>
                </a:extLst>
              </a:tr>
              <a:tr h="1521895">
                <a:tc>
                  <a:txBody>
                    <a:bodyPr/>
                    <a:lstStyle/>
                    <a:p>
                      <a:r>
                        <a:rPr lang="de-DE" sz="1200" dirty="0"/>
                        <a:t>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800" b="1" dirty="0"/>
                    </a:p>
                    <a:p>
                      <a:r>
                        <a:rPr lang="de-DE" sz="1600" b="1" dirty="0"/>
                        <a:t>B.KAEE.02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/>
                        <a:t>Einführung in die kulturhistorische Forschung und Hermeneutik –</a:t>
                      </a:r>
                    </a:p>
                    <a:p>
                      <a:r>
                        <a:rPr lang="de-DE" sz="1600" dirty="0"/>
                        <a:t>Hegner</a:t>
                      </a:r>
                    </a:p>
                    <a:p>
                      <a:r>
                        <a:rPr lang="de-DE" sz="1600" b="1" dirty="0"/>
                        <a:t>Termin 1 </a:t>
                      </a:r>
                    </a:p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XXX</a:t>
                      </a:r>
                    </a:p>
                    <a:p>
                      <a:endParaRPr lang="de-DE" sz="1600" b="1" dirty="0"/>
                    </a:p>
                    <a:p>
                      <a:endParaRPr lang="de-DE" sz="1600" b="1" dirty="0"/>
                    </a:p>
                    <a:p>
                      <a:endParaRPr lang="de-DE" sz="16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sz="1200" b="1" dirty="0"/>
                        <a:t>B.KAEE.15/300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Einführung in das</a:t>
                      </a:r>
                    </a:p>
                    <a:p>
                      <a:r>
                        <a:rPr lang="de-DE" sz="1200" dirty="0"/>
                        <a:t>wiss. Arbeiten – </a:t>
                      </a:r>
                    </a:p>
                    <a:p>
                      <a:r>
                        <a:rPr lang="de-DE" sz="1200" dirty="0"/>
                        <a:t>Mallon </a:t>
                      </a:r>
                      <a:r>
                        <a:rPr lang="de-DE" sz="1200" b="1" dirty="0"/>
                        <a:t>(2 Veranstaltungen à 7 Sitzungen) 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752833"/>
                  </a:ext>
                </a:extLst>
              </a:tr>
              <a:tr h="1987550">
                <a:tc>
                  <a:txBody>
                    <a:bodyPr/>
                    <a:lstStyle/>
                    <a:p>
                      <a:r>
                        <a:rPr lang="de-DE" sz="1200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 Tutorium 3 </a:t>
                      </a:r>
                      <a:r>
                        <a:rPr lang="de-DE" sz="1200" dirty="0"/>
                        <a:t>zu </a:t>
                      </a:r>
                      <a:r>
                        <a:rPr lang="de-DE" sz="1200" b="1" dirty="0"/>
                        <a:t>B.KAEE.01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Einführung in die</a:t>
                      </a:r>
                    </a:p>
                    <a:p>
                      <a:r>
                        <a:rPr lang="de-DE" sz="1200" dirty="0"/>
                        <a:t>KA/EE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Ab 18:15</a:t>
                      </a:r>
                    </a:p>
                    <a:p>
                      <a:r>
                        <a:rPr lang="de-DE" sz="1200" b="1"/>
                        <a:t>Institutskol-loquium</a:t>
                      </a:r>
                      <a:r>
                        <a:rPr lang="de-DE" sz="1200" b="1" dirty="0"/>
                        <a:t> 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KWZ 0.607 (und online)</a:t>
                      </a:r>
                    </a:p>
                    <a:p>
                      <a:endParaRPr lang="de-DE" sz="1200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Tutorium 4 </a:t>
                      </a:r>
                      <a:r>
                        <a:rPr lang="de-DE" sz="1200" dirty="0"/>
                        <a:t>zu</a:t>
                      </a:r>
                    </a:p>
                    <a:p>
                      <a:r>
                        <a:rPr lang="de-DE" sz="1200" b="1" dirty="0"/>
                        <a:t>B.KAEE.01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Einführung in die KA/EE</a:t>
                      </a:r>
                    </a:p>
                    <a:p>
                      <a:endParaRPr lang="de-DE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r>
                        <a:rPr lang="de-DE" sz="1200" dirty="0"/>
                        <a:t>(Empfehlung:</a:t>
                      </a:r>
                    </a:p>
                    <a:p>
                      <a:r>
                        <a:rPr lang="de-DE" sz="1200" dirty="0"/>
                        <a:t>Von jeder Farbe eine Veranstaltung wählen.)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3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57332-4C1C-4501-9EF4-BFEB9416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960" y="284176"/>
            <a:ext cx="9238080" cy="794221"/>
          </a:xfrm>
        </p:spPr>
        <p:txBody>
          <a:bodyPr/>
          <a:lstStyle/>
          <a:p>
            <a:r>
              <a:rPr lang="de-DE" dirty="0" err="1"/>
              <a:t>leHRVERANSTALTUNGEN</a:t>
            </a:r>
            <a:r>
              <a:rPr lang="de-DE" dirty="0"/>
              <a:t> IM WS 2021/22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97AC016-D5E9-4971-A309-29CAE4266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91"/>
            <a:ext cx="12192000" cy="5251063"/>
          </a:xfrm>
        </p:spPr>
      </p:pic>
    </p:spTree>
    <p:extLst>
      <p:ext uri="{BB962C8B-B14F-4D97-AF65-F5344CB8AC3E}">
        <p14:creationId xmlns:p14="http://schemas.microsoft.com/office/powerpoint/2010/main" val="128021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Erläuterungen zum Studienverlauf: </a:t>
            </a:r>
            <a:r>
              <a:rPr lang="de-DE" dirty="0" smtClean="0"/>
              <a:t>	</a:t>
            </a:r>
            <a:r>
              <a:rPr lang="de-DE" b="1" dirty="0" smtClean="0"/>
              <a:t>Stundenplan gestalten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r>
              <a:rPr lang="de-DE" b="1" dirty="0" err="1" smtClean="0"/>
              <a:t>How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… Handreichung des Instituts </a:t>
            </a:r>
          </a:p>
          <a:p>
            <a:pPr marL="0" indent="0">
              <a:buNone/>
            </a:pPr>
            <a:r>
              <a:rPr lang="de-DE" dirty="0" smtClean="0"/>
              <a:t>(folgt per Mail und wird auf der Homepage veröffentlicht)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Info-Veranstaltung am Dienstag 19.10.2021, 11h, KWZ 1.601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E1604-0899-4ECE-BB69-011F1D1A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</a:t>
            </a:r>
            <a:r>
              <a:rPr lang="de-DE" dirty="0"/>
              <a:t>) Erläuterungen zum Studienverlauf: </a:t>
            </a:r>
            <a:r>
              <a:rPr lang="de-DE" dirty="0" smtClean="0"/>
              <a:t> 	</a:t>
            </a:r>
            <a:r>
              <a:rPr lang="de-DE" b="1" dirty="0" err="1" smtClean="0"/>
              <a:t>professionalisierungsbereich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C8B1B-2DFF-488D-AA7D-2B2EE58B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077791" cy="4206240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Der Professionalisierungsbereich dient der individuellen berufsfeldbezogenen bzw. fachwissenschaftlichen Fortbildung und umfasst insgesamt 36 </a:t>
            </a:r>
            <a:r>
              <a:rPr lang="de-DE" dirty="0" err="1"/>
              <a:t>Credits</a:t>
            </a:r>
            <a:r>
              <a:rPr lang="de-DE" dirty="0"/>
              <a:t>. Er teilt sich auf in das</a:t>
            </a:r>
          </a:p>
          <a:p>
            <a:r>
              <a:rPr lang="de-DE" b="1" dirty="0"/>
              <a:t>Fachwissenschaftliche  Profil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(Vertiefungs- und Spezialisierungsmodule, auch Wahlmodule zur Visuellen Anthropologie)</a:t>
            </a:r>
          </a:p>
          <a:p>
            <a:pPr marL="0" indent="0">
              <a:buNone/>
            </a:pPr>
            <a:r>
              <a:rPr lang="de-DE" dirty="0"/>
              <a:t>und in</a:t>
            </a:r>
          </a:p>
          <a:p>
            <a:r>
              <a:rPr lang="de-DE" b="1" dirty="0"/>
              <a:t>Schlüsselqualifikationen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(Praxiserfahrung)</a:t>
            </a:r>
          </a:p>
          <a:p>
            <a:pPr marL="0" indent="0">
              <a:buNone/>
            </a:pPr>
            <a:r>
              <a:rPr lang="de-DE" dirty="0"/>
              <a:t>siehe auch Angebote der </a:t>
            </a:r>
            <a:r>
              <a:rPr lang="de-DE" b="1" dirty="0"/>
              <a:t>ZESS</a:t>
            </a:r>
            <a:r>
              <a:rPr lang="de-DE" dirty="0"/>
              <a:t>*</a:t>
            </a:r>
            <a:br>
              <a:rPr lang="de-DE" dirty="0"/>
            </a:br>
            <a:r>
              <a:rPr lang="de-DE" dirty="0"/>
              <a:t>(Sprachkurse, weitere Zertifikatsprogramme z.B. journalistische Praxis)</a:t>
            </a:r>
          </a:p>
          <a:p>
            <a:pPr marL="0" indent="0" algn="ctr">
              <a:buNone/>
            </a:pPr>
            <a:r>
              <a:rPr lang="de-DE" dirty="0"/>
              <a:t>*Zentrale Einrichtung für Sprachen und Schlüsselqualifikationen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8DDE9-F3E0-47B6-A07B-9D00B07E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Erläuterungen zum Studienverlauf: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/>
              <a:t>studieren im </a:t>
            </a:r>
            <a:r>
              <a:rPr lang="de-DE" b="1" dirty="0" err="1"/>
              <a:t>ausland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E801-76A2-4AC2-92E6-6E7A90B6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B01981-7816-4259-8481-D417DE30CC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716"/>
            <a:ext cx="6096000" cy="501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39775B5-20EE-4C7B-B114-B3B9A895F7D2}"/>
              </a:ext>
            </a:extLst>
          </p:cNvPr>
          <p:cNvGrpSpPr>
            <a:grpSpLocks/>
          </p:cNvGrpSpPr>
          <p:nvPr/>
        </p:nvGrpSpPr>
        <p:grpSpPr bwMode="auto">
          <a:xfrm>
            <a:off x="684967" y="1900593"/>
            <a:ext cx="977900" cy="652462"/>
            <a:chOff x="0" y="0"/>
            <a:chExt cx="616" cy="410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86DB12C0-5050-4CA1-8C40-DC656486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613" cy="410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DA1932EC-AB70-4617-91CA-BA3B0D35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3"/>
              <a:ext cx="6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Reykjavik</a:t>
              </a:r>
            </a:p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Island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76B7ED62-111F-4514-AB81-C9F300E1726D}"/>
              </a:ext>
            </a:extLst>
          </p:cNvPr>
          <p:cNvGrpSpPr>
            <a:grpSpLocks/>
          </p:cNvGrpSpPr>
          <p:nvPr/>
        </p:nvGrpSpPr>
        <p:grpSpPr bwMode="auto">
          <a:xfrm>
            <a:off x="1173124" y="4405157"/>
            <a:ext cx="863600" cy="688975"/>
            <a:chOff x="0" y="0"/>
            <a:chExt cx="544" cy="433"/>
          </a:xfrm>
        </p:grpSpPr>
        <p:sp>
          <p:nvSpPr>
            <p:cNvPr id="9" name="AutoShape 30">
              <a:extLst>
                <a:ext uri="{FF2B5EF4-FFF2-40B4-BE49-F238E27FC236}">
                  <a16:creationId xmlns:a16="http://schemas.microsoft.com/office/drawing/2014/main" id="{81092319-0EF3-41A0-9176-AB4D34AC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44" cy="433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7C5D13A7-07D9-45C6-B997-7D0D1213E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4"/>
              <a:ext cx="544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Metz</a:t>
              </a:r>
            </a:p>
            <a:p>
              <a:pPr marL="14288" algn="ctr">
                <a:defRPr/>
              </a:pPr>
              <a:r>
                <a:rPr lang="en-US" sz="10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Frankreich</a:t>
              </a:r>
              <a:endParaRPr lang="en-US" sz="1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6AE8B46-AF7A-47C7-AEB6-9ADD38CDF31D}"/>
              </a:ext>
            </a:extLst>
          </p:cNvPr>
          <p:cNvGrpSpPr>
            <a:grpSpLocks/>
          </p:cNvGrpSpPr>
          <p:nvPr/>
        </p:nvGrpSpPr>
        <p:grpSpPr bwMode="auto">
          <a:xfrm>
            <a:off x="1659693" y="5599466"/>
            <a:ext cx="971550" cy="581025"/>
            <a:chOff x="0" y="0"/>
            <a:chExt cx="612" cy="365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3ED07166-59A7-4C44-B447-17B53BB8A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12" cy="365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97EE649-EDD5-4E0B-A49E-C517646E5EE0}"/>
                </a:ext>
              </a:extLst>
            </p:cNvPr>
            <p:cNvSpPr>
              <a:spLocks/>
            </p:cNvSpPr>
            <p:nvPr/>
          </p:nvSpPr>
          <p:spPr bwMode="auto">
            <a:xfrm rot="21437194">
              <a:off x="2" y="46"/>
              <a:ext cx="608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2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Barcelona</a:t>
              </a:r>
            </a:p>
            <a:p>
              <a:pPr marL="14288" algn="ctr">
                <a:defRPr/>
              </a:pPr>
              <a:r>
                <a:rPr lang="en-US" sz="12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Spanien</a:t>
              </a:r>
              <a:endParaRPr lang="en-US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27494CAA-E532-4480-81BD-B0C79E7FBD3A}"/>
              </a:ext>
            </a:extLst>
          </p:cNvPr>
          <p:cNvGrpSpPr>
            <a:grpSpLocks/>
          </p:cNvGrpSpPr>
          <p:nvPr/>
        </p:nvGrpSpPr>
        <p:grpSpPr bwMode="auto">
          <a:xfrm>
            <a:off x="2336613" y="4813805"/>
            <a:ext cx="920750" cy="617538"/>
            <a:chOff x="163" y="185"/>
            <a:chExt cx="580" cy="388"/>
          </a:xfrm>
        </p:grpSpPr>
        <p:sp>
          <p:nvSpPr>
            <p:cNvPr id="15" name="AutoShape 27">
              <a:extLst>
                <a:ext uri="{FF2B5EF4-FFF2-40B4-BE49-F238E27FC236}">
                  <a16:creationId xmlns:a16="http://schemas.microsoft.com/office/drawing/2014/main" id="{4D25F41D-904F-4590-99B6-9FDB3349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85"/>
              <a:ext cx="567" cy="388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E80A991-B88A-4A0C-9288-3390469D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247"/>
              <a:ext cx="568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1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Basel</a:t>
              </a:r>
            </a:p>
            <a:p>
              <a:pPr marL="14288" algn="ctr">
                <a:defRPr/>
              </a:pPr>
              <a:r>
                <a:rPr lang="en-US" sz="11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Schweiz</a:t>
              </a:r>
              <a:endParaRPr lang="en-US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450B76D-582E-45F6-B54E-4DD5042CBACE}"/>
              </a:ext>
            </a:extLst>
          </p:cNvPr>
          <p:cNvGrpSpPr>
            <a:grpSpLocks/>
          </p:cNvGrpSpPr>
          <p:nvPr/>
        </p:nvGrpSpPr>
        <p:grpSpPr bwMode="auto">
          <a:xfrm>
            <a:off x="2967499" y="4447502"/>
            <a:ext cx="1182681" cy="748860"/>
            <a:chOff x="0" y="29"/>
            <a:chExt cx="840" cy="473"/>
          </a:xfrm>
        </p:grpSpPr>
        <p:sp>
          <p:nvSpPr>
            <p:cNvPr id="18" name="AutoShape 15">
              <a:extLst>
                <a:ext uri="{FF2B5EF4-FFF2-40B4-BE49-F238E27FC236}">
                  <a16:creationId xmlns:a16="http://schemas.microsoft.com/office/drawing/2014/main" id="{02A81A5B-FF3E-41E7-BF07-E51DF9CB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" y="29"/>
              <a:ext cx="779" cy="473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 dirty="0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CC02264-C739-4E47-A4F7-06C048099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9"/>
              <a:ext cx="840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Graz und Wien</a:t>
              </a:r>
            </a:p>
            <a:p>
              <a:pPr marL="14288" algn="ctr">
                <a:defRPr/>
              </a:pPr>
              <a:r>
                <a:rPr lang="en-US" sz="10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Österreich</a:t>
              </a:r>
              <a:endParaRPr lang="en-US" sz="1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9A9A96C-BB3A-4658-96AE-FC8D1869BBB3}"/>
              </a:ext>
            </a:extLst>
          </p:cNvPr>
          <p:cNvGrpSpPr>
            <a:grpSpLocks/>
          </p:cNvGrpSpPr>
          <p:nvPr/>
        </p:nvGrpSpPr>
        <p:grpSpPr bwMode="auto">
          <a:xfrm>
            <a:off x="3787859" y="4054252"/>
            <a:ext cx="1187450" cy="617537"/>
            <a:chOff x="0" y="0"/>
            <a:chExt cx="747" cy="388"/>
          </a:xfrm>
        </p:grpSpPr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208ECD0C-0A25-4B30-9E08-35662DF43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47" cy="388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07F46296-D1BA-44C9-9EB6-AC640BC9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82"/>
              <a:ext cx="744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Szeged</a:t>
              </a:r>
            </a:p>
            <a:p>
              <a:pPr marL="14288" algn="ctr">
                <a:defRPr/>
              </a:pPr>
              <a:r>
                <a:rPr lang="en-US" sz="10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Ungarn</a:t>
              </a:r>
              <a:endParaRPr lang="en-US" sz="1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203C3309-6D1D-4C08-882C-972364277250}"/>
              </a:ext>
            </a:extLst>
          </p:cNvPr>
          <p:cNvGrpSpPr>
            <a:grpSpLocks/>
          </p:cNvGrpSpPr>
          <p:nvPr/>
        </p:nvGrpSpPr>
        <p:grpSpPr bwMode="auto">
          <a:xfrm>
            <a:off x="4235289" y="2836390"/>
            <a:ext cx="792162" cy="433387"/>
            <a:chOff x="0" y="0"/>
            <a:chExt cx="499" cy="273"/>
          </a:xfrm>
        </p:grpSpPr>
        <p:sp>
          <p:nvSpPr>
            <p:cNvPr id="27" name="AutoShape 33">
              <a:extLst>
                <a:ext uri="{FF2B5EF4-FFF2-40B4-BE49-F238E27FC236}">
                  <a16:creationId xmlns:a16="http://schemas.microsoft.com/office/drawing/2014/main" id="{D21605D2-CF04-4A01-ACDB-22F484E9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99" cy="273"/>
            </a:xfrm>
            <a:custGeom>
              <a:avLst/>
              <a:gdLst>
                <a:gd name="T0" fmla="*/ 0 w 21600"/>
                <a:gd name="T1" fmla="*/ 0 h 13267"/>
                <a:gd name="T2" fmla="*/ 0 w 21600"/>
                <a:gd name="T3" fmla="*/ 0 h 13267"/>
                <a:gd name="T4" fmla="*/ 0 w 21600"/>
                <a:gd name="T5" fmla="*/ 0 h 13267"/>
                <a:gd name="T6" fmla="*/ 0 w 21600"/>
                <a:gd name="T7" fmla="*/ 0 h 13267"/>
                <a:gd name="T8" fmla="*/ 0 w 21600"/>
                <a:gd name="T9" fmla="*/ 0 h 13267"/>
                <a:gd name="T10" fmla="*/ 0 w 21600"/>
                <a:gd name="T11" fmla="*/ 0 h 13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3267"/>
                <a:gd name="T20" fmla="*/ 21600 w 21600"/>
                <a:gd name="T21" fmla="*/ 13267 h 13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3267">
                  <a:moveTo>
                    <a:pt x="21600" y="1691"/>
                  </a:moveTo>
                  <a:cubicBezTo>
                    <a:pt x="14400" y="7548"/>
                    <a:pt x="7200" y="-4167"/>
                    <a:pt x="0" y="1691"/>
                  </a:cubicBezTo>
                  <a:lnTo>
                    <a:pt x="0" y="11575"/>
                  </a:lnTo>
                  <a:cubicBezTo>
                    <a:pt x="7200" y="5718"/>
                    <a:pt x="14400" y="17433"/>
                    <a:pt x="21600" y="11575"/>
                  </a:cubicBezTo>
                  <a:lnTo>
                    <a:pt x="21600" y="1691"/>
                  </a:lnTo>
                  <a:close/>
                  <a:moveTo>
                    <a:pt x="21600" y="1691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rgbClr val="B9A43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9990055A-10BA-4648-9E70-277FBDFE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24"/>
              <a:ext cx="4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bIns="38100" anchor="ctr"/>
            <a:lstStyle/>
            <a:p>
              <a:pPr marL="14288" algn="ctr">
                <a:defRPr/>
              </a:pPr>
              <a:r>
                <a:rPr lang="en-US" sz="1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Tartu </a:t>
              </a:r>
            </a:p>
            <a:p>
              <a:pPr marL="14288" algn="ctr">
                <a:defRPr/>
              </a:pPr>
              <a:r>
                <a:rPr lang="en-US" sz="10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Estland</a:t>
              </a:r>
              <a:endParaRPr lang="en-US" sz="1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7792D9B9-B834-483B-8E21-25893489DE1A}"/>
              </a:ext>
            </a:extLst>
          </p:cNvPr>
          <p:cNvSpPr/>
          <p:nvPr/>
        </p:nvSpPr>
        <p:spPr>
          <a:xfrm>
            <a:off x="6289734" y="1842717"/>
            <a:ext cx="5900184" cy="491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de-DE" b="1" dirty="0" err="1">
                <a:cs typeface="Arial" panose="020B0604020202020204" pitchFamily="34" charset="0"/>
              </a:rPr>
              <a:t>Kooperationsbeziehungen</a:t>
            </a:r>
            <a:r>
              <a:rPr lang="en-US" altLang="de-DE" b="1" dirty="0">
                <a:cs typeface="Arial" panose="020B0604020202020204" pitchFamily="34" charset="0"/>
              </a:rPr>
              <a:t> </a:t>
            </a:r>
            <a:r>
              <a:rPr lang="en-US" altLang="de-DE" dirty="0">
                <a:cs typeface="Arial" panose="020B0604020202020204" pitchFamily="34" charset="0"/>
              </a:rPr>
              <a:t>der </a:t>
            </a:r>
            <a:r>
              <a:rPr lang="en-US" altLang="de-DE" b="1" dirty="0">
                <a:cs typeface="Arial" panose="020B0604020202020204" pitchFamily="34" charset="0"/>
              </a:rPr>
              <a:t>KA/EE</a:t>
            </a:r>
            <a:br>
              <a:rPr lang="en-US" altLang="de-DE" b="1" dirty="0">
                <a:cs typeface="Arial" panose="020B0604020202020204" pitchFamily="34" charset="0"/>
              </a:rPr>
            </a:br>
            <a:r>
              <a:rPr lang="en-US" altLang="de-DE" dirty="0" err="1">
                <a:cs typeface="Arial" panose="020B0604020202020204" pitchFamily="34" charset="0"/>
              </a:rPr>
              <a:t>im</a:t>
            </a:r>
            <a:r>
              <a:rPr lang="en-US" altLang="de-DE" dirty="0">
                <a:cs typeface="Arial" panose="020B0604020202020204" pitchFamily="34" charset="0"/>
              </a:rPr>
              <a:t> </a:t>
            </a:r>
            <a:r>
              <a:rPr lang="en-US" altLang="de-DE" dirty="0" err="1">
                <a:cs typeface="Arial" panose="020B0604020202020204" pitchFamily="34" charset="0"/>
              </a:rPr>
              <a:t>Rahmen</a:t>
            </a:r>
            <a:r>
              <a:rPr lang="en-US" altLang="de-DE" dirty="0">
                <a:cs typeface="Arial" panose="020B0604020202020204" pitchFamily="34" charset="0"/>
              </a:rPr>
              <a:t> des ERASMUS+ </a:t>
            </a:r>
            <a:r>
              <a:rPr lang="en-US" altLang="de-DE" dirty="0" err="1">
                <a:cs typeface="Arial" panose="020B0604020202020204" pitchFamily="34" charset="0"/>
              </a:rPr>
              <a:t>Programmes</a:t>
            </a:r>
            <a:r>
              <a:rPr lang="en-US" altLang="de-DE" dirty="0">
                <a:cs typeface="Arial" panose="020B0604020202020204" pitchFamily="34" charset="0"/>
              </a:rPr>
              <a:t>: </a:t>
            </a:r>
            <a:br>
              <a:rPr lang="en-US" altLang="de-DE" dirty="0">
                <a:cs typeface="Arial" panose="020B0604020202020204" pitchFamily="34" charset="0"/>
              </a:rPr>
            </a:br>
            <a:endParaRPr lang="en-US" altLang="de-DE" dirty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Barcelona (</a:t>
            </a:r>
            <a:r>
              <a:rPr lang="en-US" altLang="de-DE" sz="1600" dirty="0" err="1">
                <a:cs typeface="Arial" panose="020B0604020202020204" pitchFamily="34" charset="0"/>
              </a:rPr>
              <a:t>Spanien</a:t>
            </a:r>
            <a:r>
              <a:rPr lang="en-US" altLang="de-DE" sz="1600" dirty="0"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Graz (</a:t>
            </a:r>
            <a:r>
              <a:rPr lang="en-US" altLang="de-DE" sz="1600" dirty="0" err="1">
                <a:cs typeface="Arial" panose="020B0604020202020204" pitchFamily="34" charset="0"/>
              </a:rPr>
              <a:t>Österreich</a:t>
            </a:r>
            <a:r>
              <a:rPr lang="en-US" altLang="de-DE" sz="16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Reykjavik (Island)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Tartu (</a:t>
            </a:r>
            <a:r>
              <a:rPr lang="en-US" altLang="de-DE" sz="1600" dirty="0" err="1">
                <a:cs typeface="Arial" panose="020B0604020202020204" pitchFamily="34" charset="0"/>
              </a:rPr>
              <a:t>Estland</a:t>
            </a:r>
            <a:r>
              <a:rPr lang="en-US" altLang="de-DE" sz="16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Basel (Schweiz)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Metz (</a:t>
            </a:r>
            <a:r>
              <a:rPr lang="en-US" altLang="de-DE" sz="1600" dirty="0" err="1">
                <a:cs typeface="Arial" panose="020B0604020202020204" pitchFamily="34" charset="0"/>
              </a:rPr>
              <a:t>Frankreich</a:t>
            </a:r>
            <a:r>
              <a:rPr lang="en-US" altLang="de-DE" sz="1600" dirty="0"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Szeged (</a:t>
            </a:r>
            <a:r>
              <a:rPr lang="en-US" altLang="de-DE" sz="1600" dirty="0" err="1">
                <a:cs typeface="Arial" panose="020B0604020202020204" pitchFamily="34" charset="0"/>
              </a:rPr>
              <a:t>Ungarn</a:t>
            </a:r>
            <a:r>
              <a:rPr lang="en-US" altLang="de-DE" sz="1600" dirty="0"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Wien (</a:t>
            </a:r>
            <a:r>
              <a:rPr lang="en-US" altLang="de-DE" sz="1600" dirty="0" err="1">
                <a:cs typeface="Arial" panose="020B0604020202020204" pitchFamily="34" charset="0"/>
              </a:rPr>
              <a:t>Österreich</a:t>
            </a:r>
            <a:r>
              <a:rPr lang="en-US" altLang="de-DE" sz="16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de-DE" sz="1600" dirty="0">
                <a:cs typeface="Arial" panose="020B0604020202020204" pitchFamily="34" charset="0"/>
              </a:rPr>
              <a:t> Zürich (Schweiz)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de-DE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de-DE" dirty="0" err="1">
                <a:cs typeface="Arial" panose="020B0604020202020204" pitchFamily="34" charset="0"/>
              </a:rPr>
              <a:t>Zudem</a:t>
            </a:r>
            <a:r>
              <a:rPr lang="en-US" altLang="de-DE" dirty="0">
                <a:cs typeface="Arial" panose="020B0604020202020204" pitchFamily="34" charset="0"/>
              </a:rPr>
              <a:t> </a:t>
            </a:r>
            <a:r>
              <a:rPr lang="en-US" altLang="de-DE" dirty="0" err="1">
                <a:cs typeface="Arial" panose="020B0604020202020204" pitchFamily="34" charset="0"/>
              </a:rPr>
              <a:t>bietet</a:t>
            </a:r>
            <a:r>
              <a:rPr lang="en-US" altLang="de-DE" dirty="0">
                <a:cs typeface="Arial" panose="020B0604020202020204" pitchFamily="34" charset="0"/>
              </a:rPr>
              <a:t> die Universität </a:t>
            </a:r>
            <a:r>
              <a:rPr lang="en-US" altLang="de-DE" dirty="0" err="1">
                <a:cs typeface="Arial" panose="020B0604020202020204" pitchFamily="34" charset="0"/>
              </a:rPr>
              <a:t>Möglichkeiten</a:t>
            </a:r>
            <a:r>
              <a:rPr lang="en-US" altLang="de-DE" dirty="0">
                <a:cs typeface="Arial" panose="020B0604020202020204" pitchFamily="34" charset="0"/>
              </a:rPr>
              <a:t> des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de-DE" dirty="0" err="1">
                <a:cs typeface="Arial" panose="020B0604020202020204" pitchFamily="34" charset="0"/>
              </a:rPr>
              <a:t>Studiums</a:t>
            </a:r>
            <a:r>
              <a:rPr lang="en-US" altLang="de-DE" dirty="0">
                <a:cs typeface="Arial" panose="020B0604020202020204" pitchFamily="34" charset="0"/>
              </a:rPr>
              <a:t> in den </a:t>
            </a:r>
            <a:r>
              <a:rPr lang="en-US" altLang="de-DE" b="1" dirty="0">
                <a:cs typeface="Arial" panose="020B0604020202020204" pitchFamily="34" charset="0"/>
              </a:rPr>
              <a:t>USA, </a:t>
            </a:r>
            <a:r>
              <a:rPr lang="en-US" altLang="de-DE" b="1" dirty="0" err="1">
                <a:cs typeface="Arial" panose="020B0604020202020204" pitchFamily="34" charset="0"/>
              </a:rPr>
              <a:t>Australien</a:t>
            </a:r>
            <a:r>
              <a:rPr lang="en-US" altLang="de-DE" b="1" dirty="0">
                <a:cs typeface="Arial" panose="020B0604020202020204" pitchFamily="34" charset="0"/>
              </a:rPr>
              <a:t>, China, Japan …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de-DE" b="1" dirty="0">
              <a:cs typeface="Arial" panose="020B0604020202020204" pitchFamily="34" charset="0"/>
            </a:endParaRPr>
          </a:p>
          <a:p>
            <a:r>
              <a:rPr lang="de-DE" dirty="0"/>
              <a:t>	</a:t>
            </a:r>
            <a:r>
              <a:rPr lang="de-DE" b="1" dirty="0"/>
              <a:t>Ansprechpartnerin</a:t>
            </a:r>
            <a:r>
              <a:rPr lang="de-DE" dirty="0"/>
              <a:t>: </a:t>
            </a:r>
            <a:r>
              <a:rPr lang="de-DE" b="1" dirty="0" err="1"/>
              <a:t>Carna</a:t>
            </a:r>
            <a:r>
              <a:rPr lang="de-DE" b="1" dirty="0"/>
              <a:t> </a:t>
            </a:r>
            <a:r>
              <a:rPr lang="de-DE" b="1" dirty="0" err="1"/>
              <a:t>Brković</a:t>
            </a:r>
            <a:r>
              <a:rPr lang="de-DE" b="1" dirty="0"/>
              <a:t> </a:t>
            </a:r>
          </a:p>
          <a:p>
            <a:pPr marL="18288" indent="0">
              <a:buNone/>
              <a:defRPr/>
            </a:pPr>
            <a:r>
              <a:rPr lang="de-DE" b="1" dirty="0"/>
              <a:t>	</a:t>
            </a:r>
            <a:r>
              <a:rPr lang="de-DE" dirty="0"/>
              <a:t>carna.brkovic@uni-goettingen.de</a:t>
            </a:r>
          </a:p>
          <a:p>
            <a:pPr marL="18288">
              <a:defRPr/>
            </a:pPr>
            <a:r>
              <a:rPr lang="de-DE" dirty="0"/>
              <a:t>	Sprechstunde nach Vereinbarung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de-DE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Corona Hygienemaßnahmen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Bitte unbedingt die 3G-Regelungen beachten! (Mensen: 2G!)</a:t>
            </a:r>
          </a:p>
          <a:p>
            <a:endParaRPr lang="de-DE" sz="2800" dirty="0"/>
          </a:p>
          <a:p>
            <a:r>
              <a:rPr lang="de-DE" sz="2800" dirty="0" smtClean="0"/>
              <a:t>Maskenpflicht in den Gebäuden!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8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6B7DB-131E-4B3C-9C1D-8BDC078B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Erörterungen zum studienverlauf: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 err="1"/>
              <a:t>praktikum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B2C0C-E1CD-4F9F-A674-727C0ED48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altLang="de-DE" sz="2000" dirty="0"/>
              <a:t>	</a:t>
            </a:r>
          </a:p>
          <a:p>
            <a:pPr>
              <a:buNone/>
            </a:pPr>
            <a:r>
              <a:rPr lang="de-DE" altLang="de-DE" sz="2000" dirty="0"/>
              <a:t>Zum </a:t>
            </a:r>
            <a:r>
              <a:rPr lang="de-DE" altLang="de-DE" sz="2000" b="1" dirty="0"/>
              <a:t>Modul B.KAEE.07 </a:t>
            </a:r>
            <a:r>
              <a:rPr lang="de-DE" altLang="de-DE" sz="2000" dirty="0"/>
              <a:t>(i. d. R. im 4. Semester) gehört die Absolvierung</a:t>
            </a:r>
            <a:br>
              <a:rPr lang="de-DE" altLang="de-DE" sz="2000" dirty="0"/>
            </a:br>
            <a:r>
              <a:rPr lang="de-DE" altLang="de-DE" sz="2000" dirty="0"/>
              <a:t>eines (mindestens vierwöchigen) Praktikums in einem fachrelevanten Berufsfeld. </a:t>
            </a:r>
          </a:p>
          <a:p>
            <a:pPr>
              <a:buNone/>
            </a:pPr>
            <a:endParaRPr lang="de-DE" altLang="de-DE" sz="2000" dirty="0"/>
          </a:p>
          <a:p>
            <a:pPr>
              <a:buNone/>
            </a:pPr>
            <a:r>
              <a:rPr lang="de-DE" altLang="de-DE" sz="2000" dirty="0"/>
              <a:t>	Am besten schon </a:t>
            </a:r>
            <a:r>
              <a:rPr lang="de-DE" altLang="de-DE" sz="2000" b="1" dirty="0"/>
              <a:t>rechtzeitig informieren und bewerben</a:t>
            </a:r>
            <a:r>
              <a:rPr lang="de-DE" altLang="de-DE" sz="2000" dirty="0"/>
              <a:t>, da die Bewerbungsfristen für ein Praktikum in den Einrichtungen oft bis zu einem Jahr lang sein können. Das Praktikum kann dafür jederzeit angerechnet werden.</a:t>
            </a:r>
          </a:p>
          <a:p>
            <a:pPr>
              <a:buNone/>
            </a:pPr>
            <a:r>
              <a:rPr lang="de-DE" altLang="de-DE" sz="2000" dirty="0"/>
              <a:t>	</a:t>
            </a:r>
          </a:p>
          <a:p>
            <a:pPr>
              <a:buNone/>
            </a:pPr>
            <a:r>
              <a:rPr lang="de-DE" altLang="de-DE" sz="2000" dirty="0"/>
              <a:t>	</a:t>
            </a:r>
            <a:r>
              <a:rPr lang="de-DE" altLang="de-DE" sz="2000" b="1" dirty="0"/>
              <a:t>Ansprechpartner: Stefanie Mallon</a:t>
            </a:r>
            <a:br>
              <a:rPr lang="de-DE" altLang="de-DE" sz="2000" b="1" dirty="0"/>
            </a:br>
            <a:r>
              <a:rPr lang="de-DE" altLang="de-DE" sz="2000" dirty="0"/>
              <a:t>stefanie.mallon@uni-goettingen.de</a:t>
            </a:r>
            <a:br>
              <a:rPr lang="de-DE" altLang="de-DE" sz="2000" dirty="0"/>
            </a:br>
            <a:r>
              <a:rPr lang="de-DE" altLang="de-DE" sz="2000" dirty="0"/>
              <a:t>Sprechstunde: Mittwoch 9-11 Uhr oder nach Vereinbarung per Mail</a:t>
            </a:r>
          </a:p>
          <a:p>
            <a:pPr>
              <a:buNone/>
            </a:pPr>
            <a:r>
              <a:rPr lang="de-DE" altLang="de-DE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07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B9AC2-BD5D-4701-AB9E-6C60DAE2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2) Erörterungen zum studienverlauf: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/>
              <a:t>weitere </a:t>
            </a:r>
            <a:r>
              <a:rPr lang="de-DE" b="1" dirty="0" err="1"/>
              <a:t>ansprechpartner</a:t>
            </a:r>
            <a:r>
              <a:rPr lang="de-DE" b="1" dirty="0"/>
              <a:t>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1755C7-EBF1-4E19-95A3-EE7C1AA61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10765304" cy="4747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600" b="1" dirty="0"/>
              <a:t>KA/EE </a:t>
            </a:r>
            <a:r>
              <a:rPr lang="de-DE" sz="2600" b="1" dirty="0" err="1"/>
              <a:t>Studiengangsberatung</a:t>
            </a:r>
            <a:r>
              <a:rPr lang="de-DE" sz="2600" b="1" dirty="0"/>
              <a:t> und –</a:t>
            </a:r>
            <a:r>
              <a:rPr lang="de-DE" sz="2600" b="1" dirty="0" err="1"/>
              <a:t>koordination</a:t>
            </a:r>
            <a:r>
              <a:rPr lang="de-DE" sz="2600" b="1" dirty="0"/>
              <a:t> Bachelor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b="1" dirty="0"/>
              <a:t>Stefanie Mallon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stefanie.mallon</a:t>
            </a:r>
            <a:r>
              <a:rPr lang="de-DE" dirty="0"/>
              <a:t>@uni-goettingen.de</a:t>
            </a:r>
            <a:br>
              <a:rPr lang="de-DE" dirty="0"/>
            </a:br>
            <a:r>
              <a:rPr lang="de-DE" dirty="0"/>
              <a:t>Sprechstunde:  Mittwoch 9-11 Uhr oder nach Vereinbarung per Mail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600" b="1" dirty="0"/>
              <a:t>Lehre und Prüfungsangelegenheiten: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lehre_kaee@uni-goettingen.de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600" b="1" dirty="0"/>
              <a:t>Fachgruppe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100" dirty="0"/>
              <a:t>kaee-fachgruppe@gmx.de </a:t>
            </a:r>
            <a:br>
              <a:rPr lang="de-DE" sz="2100" dirty="0"/>
            </a:br>
            <a:r>
              <a:rPr lang="de-DE" sz="2100" dirty="0" err="1"/>
              <a:t>Fachschaftsraum</a:t>
            </a:r>
            <a:r>
              <a:rPr lang="de-DE" sz="2100" dirty="0"/>
              <a:t>: KWZ 1.602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100" b="1" dirty="0"/>
              <a:t>Instagram: </a:t>
            </a:r>
            <a:r>
              <a:rPr lang="de-DE" sz="2100" b="1" dirty="0" err="1"/>
              <a:t>kaeeophase</a:t>
            </a:r>
            <a:endParaRPr lang="de-DE" sz="2100" b="1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600" b="1" dirty="0"/>
              <a:t>Studienberatung der Fakultät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1900" dirty="0"/>
              <a:t>www.phil.uni-goettingen.de/studienberatung</a:t>
            </a:r>
            <a:br>
              <a:rPr lang="de-DE" sz="1900" dirty="0"/>
            </a:br>
            <a:r>
              <a:rPr lang="de-DE" sz="1900" dirty="0"/>
              <a:t>(berät zu Fachwechsel, Studienproblemen, Schlüsselkompetenzen, Berufsorientierung …)</a:t>
            </a:r>
            <a:endParaRPr lang="de-DE" sz="19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5EFC-C33B-4AE3-AF20-039F7B01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weitere </a:t>
            </a:r>
            <a:r>
              <a:rPr lang="de-DE" dirty="0" err="1"/>
              <a:t>infos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43578-6E40-4269-AB12-06159E46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altLang="de-DE" sz="2400" dirty="0" err="1" smtClean="0"/>
              <a:t>How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… Handreichung (folgt per Mail sowie auf der Institutshomepage</a:t>
            </a:r>
            <a:endParaRPr lang="de-DE" altLang="de-DE" sz="2400" dirty="0"/>
          </a:p>
          <a:p>
            <a:pPr>
              <a:buNone/>
            </a:pPr>
            <a:endParaRPr lang="de-DE" altLang="de-DE" sz="2400" dirty="0" smtClean="0"/>
          </a:p>
          <a:p>
            <a:pPr>
              <a:buNone/>
            </a:pPr>
            <a:r>
              <a:rPr lang="de-DE" altLang="de-DE" sz="2400" dirty="0" smtClean="0"/>
              <a:t>In </a:t>
            </a:r>
            <a:r>
              <a:rPr lang="de-DE" altLang="de-DE" sz="2400" dirty="0"/>
              <a:t>einer Kurzform auf der </a:t>
            </a:r>
            <a:r>
              <a:rPr lang="de-DE" altLang="de-DE" sz="2400" b="1" dirty="0" smtClean="0"/>
              <a:t>Institutshomepage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400" dirty="0">
                <a:sym typeface="Wingdings" panose="05000000000000000000" pitchFamily="2" charset="2"/>
              </a:rPr>
              <a:t> </a:t>
            </a:r>
            <a:r>
              <a:rPr lang="de-DE" altLang="de-DE" sz="2400" b="1" dirty="0"/>
              <a:t>Rubrik Studium </a:t>
            </a:r>
            <a:r>
              <a:rPr lang="de-DE" altLang="de-DE" sz="2400" dirty="0"/>
              <a:t>in den Studieninformationen</a:t>
            </a:r>
          </a:p>
          <a:p>
            <a:pPr>
              <a:buNone/>
            </a:pPr>
            <a:r>
              <a:rPr lang="de-DE" altLang="de-DE" sz="2400" dirty="0"/>
              <a:t>	sowie</a:t>
            </a:r>
          </a:p>
          <a:p>
            <a:pPr>
              <a:buNone/>
            </a:pPr>
            <a:r>
              <a:rPr lang="de-DE" altLang="de-DE" sz="2400" dirty="0"/>
              <a:t>	in der </a:t>
            </a:r>
            <a:r>
              <a:rPr lang="de-DE" altLang="de-DE" sz="2400" b="1" dirty="0"/>
              <a:t>Prüfungs- und Studienordnung </a:t>
            </a:r>
            <a:r>
              <a:rPr lang="de-DE" altLang="de-DE" sz="2400" dirty="0"/>
              <a:t>und im </a:t>
            </a:r>
            <a:r>
              <a:rPr lang="de-DE" altLang="de-DE" sz="2400" b="1" dirty="0"/>
              <a:t>Modulverzeichnis </a:t>
            </a:r>
            <a:r>
              <a:rPr lang="de-DE" altLang="de-DE" sz="2400" dirty="0"/>
              <a:t>des Bachelorstudiengangs</a:t>
            </a:r>
            <a:br>
              <a:rPr lang="de-DE" altLang="de-DE" sz="2400" dirty="0"/>
            </a:b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b="1" i="1" dirty="0">
                <a:solidFill>
                  <a:srgbClr val="FFC000"/>
                </a:solidFill>
              </a:rPr>
              <a:t>www.kaee.uni-goettingen.de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44D67-E83B-44A4-8A22-3F4FE381E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3) SAMMLUNG UND BEANTWORTUNG von </a:t>
            </a:r>
            <a:r>
              <a:rPr lang="de-DE" b="1" dirty="0"/>
              <a:t>Fragen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DC1732-4266-42CA-B05A-EF02D5460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6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02319-3B6C-4BE6-87FA-35FD76793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3" y="2166364"/>
            <a:ext cx="12078878" cy="1739347"/>
          </a:xfrm>
        </p:spPr>
        <p:txBody>
          <a:bodyPr>
            <a:normAutofit/>
          </a:bodyPr>
          <a:lstStyle/>
          <a:p>
            <a:r>
              <a:rPr lang="de-DE" dirty="0"/>
              <a:t>4) Vorstellung der </a:t>
            </a:r>
            <a:r>
              <a:rPr lang="de-DE" b="1" dirty="0"/>
              <a:t>lehrenden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DF7375-78E2-4B82-BE44-184B17BB9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2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BB8FE-18C3-4709-9FE7-CC2D492E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</a:t>
            </a:r>
            <a:r>
              <a:rPr lang="de-DE" b="1" dirty="0" err="1"/>
              <a:t>programm</a:t>
            </a:r>
            <a:r>
              <a:rPr lang="de-DE" dirty="0"/>
              <a:t>, 18.10.2021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8A3C7-D213-4FCE-97D9-D63B2A8A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11:15-13:00 Uhr: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AutoNum type="arabicParenR"/>
            </a:pPr>
            <a:r>
              <a:rPr lang="de-DE" sz="2600" dirty="0"/>
              <a:t>Einführung in das </a:t>
            </a:r>
            <a:r>
              <a:rPr lang="de-DE" sz="2600" b="1" dirty="0"/>
              <a:t>Fach </a:t>
            </a:r>
            <a:r>
              <a:rPr lang="de-DE" sz="2600" dirty="0"/>
              <a:t>und das hiesige </a:t>
            </a:r>
            <a:r>
              <a:rPr lang="de-DE" sz="2600" b="1" dirty="0"/>
              <a:t>Institut</a:t>
            </a:r>
          </a:p>
          <a:p>
            <a:pPr marL="457200" indent="-457200">
              <a:buAutoNum type="arabicParenR"/>
            </a:pPr>
            <a:r>
              <a:rPr lang="de-DE" sz="2600" dirty="0"/>
              <a:t>Erläuterungen zum </a:t>
            </a:r>
            <a:r>
              <a:rPr lang="de-DE" sz="2600" b="1" dirty="0"/>
              <a:t>Studienverlauf</a:t>
            </a:r>
            <a:r>
              <a:rPr lang="de-DE" sz="2600" dirty="0"/>
              <a:t> im Bachelor</a:t>
            </a:r>
          </a:p>
          <a:p>
            <a:pPr marL="457200" indent="-457200">
              <a:buAutoNum type="arabicParenR"/>
            </a:pPr>
            <a:r>
              <a:rPr lang="de-DE" sz="2600" dirty="0"/>
              <a:t>Sammeln und Beantworten von </a:t>
            </a:r>
            <a:r>
              <a:rPr lang="de-DE" sz="2600" b="1" dirty="0"/>
              <a:t>Fragen</a:t>
            </a:r>
            <a:endParaRPr lang="de-DE" sz="2600" dirty="0"/>
          </a:p>
          <a:p>
            <a:pPr marL="457200" indent="-457200">
              <a:buAutoNum type="arabicParenR"/>
            </a:pPr>
            <a:r>
              <a:rPr lang="de-DE" sz="2600" dirty="0"/>
              <a:t>Vorstellung der</a:t>
            </a:r>
            <a:r>
              <a:rPr lang="de-DE" sz="2600" b="1" dirty="0"/>
              <a:t> Fachgruppe </a:t>
            </a:r>
            <a:r>
              <a:rPr lang="de-DE" sz="2600" dirty="0"/>
              <a:t>und der </a:t>
            </a:r>
            <a:r>
              <a:rPr lang="de-DE" sz="2600" b="1" dirty="0"/>
              <a:t>Lehrenden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1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79A6F-CDDC-472C-B4DE-50D1F0F8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F5182-13E2-4C57-8B93-87B29F08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FACHVERSTÄNDNIS UND GEGENSTANDSBEREICHE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KA/EE erforscht alltägliche Lebenswelten und Gesellschaft in historischer und gegenwartsbezogener Perspektive</a:t>
            </a:r>
          </a:p>
          <a:p>
            <a:r>
              <a:rPr lang="de-DE" dirty="0"/>
              <a:t>Erforschbar sind…</a:t>
            </a:r>
            <a:br>
              <a:rPr lang="de-DE" dirty="0"/>
            </a:br>
            <a:r>
              <a:rPr lang="de-DE" dirty="0"/>
              <a:t>alle kulturellen Formen und Praktiken, aber auch Institutionen, Gruppen, Milieus , Szenen…</a:t>
            </a:r>
          </a:p>
          <a:p>
            <a:r>
              <a:rPr lang="de-DE" dirty="0"/>
              <a:t>Mögliche Themenfelder: Arbeit, Freizeit, Wohnen, Mobilität, Kleidung, Reproduktion,  </a:t>
            </a:r>
            <a:r>
              <a:rPr lang="de-DE" dirty="0" err="1"/>
              <a:t>Körperlichkeiten</a:t>
            </a:r>
            <a:r>
              <a:rPr lang="de-DE" dirty="0"/>
              <a:t>, Gesundheit und Krankheit…</a:t>
            </a:r>
          </a:p>
          <a:p>
            <a:r>
              <a:rPr lang="de-DE" dirty="0"/>
              <a:t>Ziel: Konstanz und Wandel des Alltagslebens aufzuzeigen und an der Lösung gesellschaftlicher Probleme mitzuwirken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2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CE540-6888-4A55-A667-036B1FB5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FF693-2AD9-4D52-B205-71A07396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45" y="2011680"/>
            <a:ext cx="665610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    THEMENBEREICHE &amp; FORSCHUNGSFELDER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Kommunizieren und Erzählen</a:t>
            </a:r>
          </a:p>
          <a:p>
            <a:r>
              <a:rPr lang="de-DE" dirty="0"/>
              <a:t>Popkultur/Populärkultur</a:t>
            </a:r>
          </a:p>
          <a:p>
            <a:r>
              <a:rPr lang="de-DE" dirty="0"/>
              <a:t>Migrations- und Grenzregimeforschung</a:t>
            </a:r>
          </a:p>
          <a:p>
            <a:r>
              <a:rPr lang="de-DE" dirty="0"/>
              <a:t>Rassismus und postkoloniale Perspektiven</a:t>
            </a:r>
          </a:p>
          <a:p>
            <a:r>
              <a:rPr lang="de-DE" dirty="0"/>
              <a:t>Kulturen sozialer Ungleichheit</a:t>
            </a:r>
          </a:p>
          <a:p>
            <a:r>
              <a:rPr lang="de-DE" dirty="0"/>
              <a:t>Geschlechterforschung/Gender Studies</a:t>
            </a:r>
          </a:p>
          <a:p>
            <a:r>
              <a:rPr lang="de-DE" dirty="0"/>
              <a:t>Ethnografischer Film und visuelle Kultur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081A9C6-D4CF-40B8-A037-DC88330974E8}"/>
              </a:ext>
            </a:extLst>
          </p:cNvPr>
          <p:cNvSpPr txBox="1">
            <a:spLocks/>
          </p:cNvSpPr>
          <p:nvPr/>
        </p:nvSpPr>
        <p:spPr>
          <a:xfrm>
            <a:off x="6670147" y="2011680"/>
            <a:ext cx="54781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Digitale Kulturen</a:t>
            </a:r>
          </a:p>
          <a:p>
            <a:r>
              <a:rPr lang="de-DE" dirty="0"/>
              <a:t>Materielle Kultur und Technik</a:t>
            </a:r>
          </a:p>
          <a:p>
            <a:r>
              <a:rPr lang="de-DE" dirty="0"/>
              <a:t>Formen von Politik und des Politischen</a:t>
            </a:r>
          </a:p>
          <a:p>
            <a:r>
              <a:rPr lang="de-DE" dirty="0"/>
              <a:t>Europäisierung</a:t>
            </a:r>
          </a:p>
          <a:p>
            <a:r>
              <a:rPr lang="de-DE" dirty="0"/>
              <a:t>Stadt und Regionalforschung</a:t>
            </a:r>
          </a:p>
          <a:p>
            <a:r>
              <a:rPr lang="de-DE" dirty="0"/>
              <a:t>Museologie und Museumspraxis</a:t>
            </a:r>
          </a:p>
          <a:p>
            <a:r>
              <a:rPr lang="de-DE" dirty="0"/>
              <a:t>Wertschöpfung aus Kultur und kulturelles Eigentum</a:t>
            </a:r>
          </a:p>
        </p:txBody>
      </p:sp>
    </p:spTree>
    <p:extLst>
      <p:ext uri="{BB962C8B-B14F-4D97-AF65-F5344CB8AC3E}">
        <p14:creationId xmlns:p14="http://schemas.microsoft.com/office/powerpoint/2010/main" val="29775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57D9C-236D-4CD1-BD6C-A55B6FBD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3CED0-8A41-4351-8BCD-1AD9FE14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AUSBILDUNGSZIELE UND QUALIFIKATIONSPROFIL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Kulturanthropologische Fragestellungen auf  alltägliche Phänomene anwenden können</a:t>
            </a:r>
          </a:p>
          <a:p>
            <a:r>
              <a:rPr lang="de-DE" dirty="0"/>
              <a:t>Vermittlung inhaltlicher, theoretischer und methodischer Kompetenzen</a:t>
            </a:r>
          </a:p>
          <a:p>
            <a:r>
              <a:rPr lang="de-DE" dirty="0"/>
              <a:t>Fähigkeit Forschungen konzipieren und durchführen</a:t>
            </a:r>
          </a:p>
          <a:p>
            <a:r>
              <a:rPr lang="de-DE" dirty="0"/>
              <a:t>Verarbeitung von Analyseergebnissen in verschiedene Wissensformate</a:t>
            </a:r>
            <a:br>
              <a:rPr lang="de-DE" dirty="0"/>
            </a:br>
            <a:r>
              <a:rPr lang="de-DE" dirty="0"/>
              <a:t>(insbesondere Texte, aber auch Filme, Ausstellungen…)</a:t>
            </a:r>
          </a:p>
          <a:p>
            <a:r>
              <a:rPr lang="de-DE" dirty="0"/>
              <a:t>Zeitmanagement und Teamfähigkeit</a:t>
            </a:r>
          </a:p>
        </p:txBody>
      </p:sp>
    </p:spTree>
    <p:extLst>
      <p:ext uri="{BB962C8B-B14F-4D97-AF65-F5344CB8AC3E}">
        <p14:creationId xmlns:p14="http://schemas.microsoft.com/office/powerpoint/2010/main" val="34045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5CD4-19C0-4442-B8EA-5DB8AA69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4BA95-4023-45E4-BFD1-FA8535B72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BERUFSPERSPEKTIVEN UND ARBEITSFELDER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Keine berufliche Engführung</a:t>
            </a:r>
          </a:p>
          <a:p>
            <a:r>
              <a:rPr lang="de-DE" dirty="0"/>
              <a:t>BA-Abschluss als Grundlage für spezialisierte MA-Studiengänge und Praktika in der Wirtschaft</a:t>
            </a:r>
          </a:p>
          <a:p>
            <a:r>
              <a:rPr lang="de-DE" dirty="0"/>
              <a:t>Museen, Print- und Onlinemedien, Dokumentarfilm, Hochschulen und Forschungsinstitute, Nichtregierungsorganisationen (NGOs), Stiftungen, Presse- und Öffentlichkeitsarbeit, Verlage, Kulturmanagement, Kulturpolitik, -arbeit,</a:t>
            </a:r>
            <a:br>
              <a:rPr lang="de-DE" dirty="0"/>
            </a:br>
            <a:r>
              <a:rPr lang="de-DE" dirty="0"/>
              <a:t>-verwaltung, Marktforschung, Werbung sowie Film-, Theater- und Literaturbetrieb…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8DACC-E55F-4151-9C0E-2D0A0AC8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6E488-4056-41CE-BC36-3BE739F3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/>
              <a:t>MITARBEITER*INNEN </a:t>
            </a:r>
            <a:r>
              <a:rPr lang="de-DE" b="1" dirty="0"/>
              <a:t>DES GÖTTINGER INSTITUTS FÜR KULTURANTHROPOLOGIE/EUROPÄISCHE ETHNOLOGIE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Auf professoraler Ebene: Regina Bendix, Sabine Hess und Victoria Hegner (Vertretungsprofessur)</a:t>
            </a:r>
          </a:p>
          <a:p>
            <a:r>
              <a:rPr lang="de-DE" dirty="0"/>
              <a:t>Als „</a:t>
            </a:r>
            <a:r>
              <a:rPr lang="de-DE" b="1" dirty="0"/>
              <a:t>Mittelbau</a:t>
            </a:r>
            <a:r>
              <a:rPr lang="de-DE" dirty="0"/>
              <a:t>“ um die 16 Promovierende, Postdoc-Mitarbeiter*innen (in Forschungsprojekten) und Dozent*innen sowie internationale Fellows und mehrere Lehrbeauftragte</a:t>
            </a:r>
          </a:p>
          <a:p>
            <a:r>
              <a:rPr lang="de-DE" dirty="0"/>
              <a:t>Im </a:t>
            </a:r>
            <a:r>
              <a:rPr lang="de-DE" b="1" dirty="0"/>
              <a:t>Geschäftszimmer und Sekretariat</a:t>
            </a:r>
            <a:r>
              <a:rPr lang="de-DE" dirty="0"/>
              <a:t>: Frau Lauer, Frau van </a:t>
            </a:r>
            <a:r>
              <a:rPr lang="de-DE" dirty="0" err="1"/>
              <a:t>Eeckhoutte</a:t>
            </a:r>
            <a:r>
              <a:rPr lang="de-DE" dirty="0"/>
              <a:t>, Frau Venus und Frau Schmidt (zur Zeit im Mutterschutz)</a:t>
            </a:r>
          </a:p>
          <a:p>
            <a:r>
              <a:rPr lang="de-DE" dirty="0"/>
              <a:t>Zahlreiche </a:t>
            </a:r>
            <a:r>
              <a:rPr lang="de-DE" b="1" dirty="0"/>
              <a:t>studentische Mitarbeiter*innen und Tutor*innen</a:t>
            </a:r>
          </a:p>
        </p:txBody>
      </p:sp>
    </p:spTree>
    <p:extLst>
      <p:ext uri="{BB962C8B-B14F-4D97-AF65-F5344CB8AC3E}">
        <p14:creationId xmlns:p14="http://schemas.microsoft.com/office/powerpoint/2010/main" val="20446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BDC2F-B0BF-4ED2-9DD9-3F3F775A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b="1" dirty="0"/>
              <a:t>Einführung in das Fach</a:t>
            </a:r>
            <a:br>
              <a:rPr lang="de-DE" b="1" dirty="0"/>
            </a:br>
            <a:r>
              <a:rPr lang="de-DE" b="1" dirty="0"/>
              <a:t>		</a:t>
            </a:r>
            <a:r>
              <a:rPr lang="de-DE" dirty="0"/>
              <a:t>und in das hiesige </a:t>
            </a:r>
            <a:r>
              <a:rPr lang="de-DE" dirty="0" err="1"/>
              <a:t>institut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1C74CD-170C-43FB-9047-A3B0F8FD7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4" y="2109636"/>
            <a:ext cx="7062952" cy="4335868"/>
          </a:xfrm>
        </p:spPr>
      </p:pic>
    </p:spTree>
    <p:extLst>
      <p:ext uri="{BB962C8B-B14F-4D97-AF65-F5344CB8AC3E}">
        <p14:creationId xmlns:p14="http://schemas.microsoft.com/office/powerpoint/2010/main" val="1733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TM03090430[[fn=Verbund]]</Template>
  <TotalTime>0</TotalTime>
  <Words>1342</Words>
  <Application>Microsoft Office PowerPoint</Application>
  <PresentationFormat>Breitbild</PresentationFormat>
  <Paragraphs>232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Courier New</vt:lpstr>
      <vt:lpstr>Wingdings</vt:lpstr>
      <vt:lpstr>Gebändert</vt:lpstr>
      <vt:lpstr>     WintERSEMESTEr     2021/22</vt:lpstr>
      <vt:lpstr>Corona Hygienemaßnahmen</vt:lpstr>
      <vt:lpstr>Das programm, 18.10.2021</vt:lpstr>
      <vt:lpstr>1) Einführung in das Fach   und in das hiesige institut</vt:lpstr>
      <vt:lpstr>1) Einführung in das Fach   und in das hiesige institut</vt:lpstr>
      <vt:lpstr>1) Einführung in das Fach   und in das hiesige institut</vt:lpstr>
      <vt:lpstr>1) Einführung in das Fach   und in das hiesige institut</vt:lpstr>
      <vt:lpstr>1) Einführung in das Fach   und in das hiesige institut</vt:lpstr>
      <vt:lpstr>1) Einführung in das Fach   und in das hiesige institut</vt:lpstr>
      <vt:lpstr>1) Einführung in das Fach   und in das hiesige institut</vt:lpstr>
      <vt:lpstr>2) ERLÄUTERUNGEN ZUM    STUDIENVERLAUF IM BACHELOR</vt:lpstr>
      <vt:lpstr>2) Erläuterungen zum Studienverlauf:  2-Fach-Bachelor</vt:lpstr>
      <vt:lpstr>2) Erläuterungen zum Studienverlauf:  Module im kerncurriculum</vt:lpstr>
      <vt:lpstr>2) Erläuterungen zum studienverlauf:  was sind module?</vt:lpstr>
      <vt:lpstr>PowerPoint-Präsentation</vt:lpstr>
      <vt:lpstr>leHRVERANSTALTUNGEN IM WS 2021/22</vt:lpstr>
      <vt:lpstr>2) Erläuterungen zum Studienverlauf:  Stundenplan gestalten</vt:lpstr>
      <vt:lpstr>2) Erläuterungen zum Studienverlauf:   professionalisierungsbereich</vt:lpstr>
      <vt:lpstr>2) Erläuterungen zum Studienverlauf:  studieren im ausland</vt:lpstr>
      <vt:lpstr>2) Erörterungen zum studienverlauf:  praktikum</vt:lpstr>
      <vt:lpstr>2) Erörterungen zum studienverlauf:  weitere ansprechpartner*innen</vt:lpstr>
      <vt:lpstr>Zusammenfassung und weitere infos</vt:lpstr>
      <vt:lpstr>3) SAMMLUNG UND BEANTWORTUNG von Fragen</vt:lpstr>
      <vt:lpstr>4) Vorstellung der lehrenden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WintERSEMESTEr 2019/20</dc:title>
  <dc:creator>Julian Schmitzberger</dc:creator>
  <cp:lastModifiedBy>Froehlich, Marie</cp:lastModifiedBy>
  <cp:revision>98</cp:revision>
  <dcterms:created xsi:type="dcterms:W3CDTF">2019-10-13T11:23:33Z</dcterms:created>
  <dcterms:modified xsi:type="dcterms:W3CDTF">2021-10-18T08:30:19Z</dcterms:modified>
</cp:coreProperties>
</file>